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notesMasterIdLst>
    <p:notesMasterId r:id="rId35"/>
  </p:notesMasterIdLst>
  <p:handoutMasterIdLst>
    <p:handoutMasterId r:id="rId36"/>
  </p:handoutMasterIdLst>
  <p:sldIdLst>
    <p:sldId id="303" r:id="rId3"/>
    <p:sldId id="312" r:id="rId4"/>
    <p:sldId id="316" r:id="rId5"/>
    <p:sldId id="311" r:id="rId6"/>
    <p:sldId id="258" r:id="rId7"/>
    <p:sldId id="313" r:id="rId8"/>
    <p:sldId id="319" r:id="rId9"/>
    <p:sldId id="266" r:id="rId10"/>
    <p:sldId id="261" r:id="rId11"/>
    <p:sldId id="305" r:id="rId12"/>
    <p:sldId id="306" r:id="rId13"/>
    <p:sldId id="265" r:id="rId14"/>
    <p:sldId id="307" r:id="rId15"/>
    <p:sldId id="268" r:id="rId16"/>
    <p:sldId id="309" r:id="rId17"/>
    <p:sldId id="271" r:id="rId18"/>
    <p:sldId id="270" r:id="rId19"/>
    <p:sldId id="301" r:id="rId20"/>
    <p:sldId id="314" r:id="rId21"/>
    <p:sldId id="317" r:id="rId22"/>
    <p:sldId id="321" r:id="rId23"/>
    <p:sldId id="327" r:id="rId24"/>
    <p:sldId id="326" r:id="rId25"/>
    <p:sldId id="302" r:id="rId26"/>
    <p:sldId id="322" r:id="rId27"/>
    <p:sldId id="323" r:id="rId28"/>
    <p:sldId id="324" r:id="rId29"/>
    <p:sldId id="325" r:id="rId30"/>
    <p:sldId id="328" r:id="rId31"/>
    <p:sldId id="320" r:id="rId32"/>
    <p:sldId id="318" r:id="rId33"/>
    <p:sldId id="274" r:id="rId34"/>
  </p:sldIdLst>
  <p:sldSz cx="9144000" cy="6858000" type="screen4x3"/>
  <p:notesSz cx="7099300" cy="10236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B25B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593" autoAdjust="0"/>
    <p:restoredTop sz="93310" autoAdjust="0"/>
  </p:normalViewPr>
  <p:slideViewPr>
    <p:cSldViewPr>
      <p:cViewPr varScale="1">
        <p:scale>
          <a:sx n="80" d="100"/>
          <a:sy n="80" d="100"/>
        </p:scale>
        <p:origin x="1661" y="8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8" d="100"/>
          <a:sy n="58" d="100"/>
        </p:scale>
        <p:origin x="3274" y="8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1138" y="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D41FAC-64D9-4401-AFAB-F33572937430}" type="datetimeFigureOut">
              <a:rPr lang="en-IN" smtClean="0"/>
              <a:pPr/>
              <a:t>27-12-2023</a:t>
            </a:fld>
            <a:endParaRPr lang="en-I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72185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IN"/>
              <a:t>www.timexprecision.com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1138" y="972185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C62977-8A49-485B-B047-525708872900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626927337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1"/>
            <a:ext cx="3076363" cy="511810"/>
          </a:xfrm>
          <a:prstGeom prst="rect">
            <a:avLst/>
          </a:prstGeom>
        </p:spPr>
        <p:txBody>
          <a:bodyPr vert="horz" lIns="99057" tIns="49528" rIns="99057" bIns="49528" rtlCol="0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1296" y="1"/>
            <a:ext cx="3076363" cy="511810"/>
          </a:xfrm>
          <a:prstGeom prst="rect">
            <a:avLst/>
          </a:prstGeom>
        </p:spPr>
        <p:txBody>
          <a:bodyPr vert="horz" lIns="99057" tIns="49528" rIns="99057" bIns="49528" rtlCol="0"/>
          <a:lstStyle>
            <a:lvl1pPr algn="r">
              <a:defRPr sz="1300"/>
            </a:lvl1pPr>
          </a:lstStyle>
          <a:p>
            <a:fld id="{95F2099B-7363-459C-A276-9A98D470D7AA}" type="datetimeFigureOut">
              <a:rPr lang="en-US" smtClean="0"/>
              <a:pPr/>
              <a:t>12/27/2023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90600" y="768350"/>
            <a:ext cx="5118100" cy="3838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57" tIns="49528" rIns="99057" bIns="49528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9930" y="4862195"/>
            <a:ext cx="5679440" cy="4606290"/>
          </a:xfrm>
          <a:prstGeom prst="rect">
            <a:avLst/>
          </a:prstGeom>
        </p:spPr>
        <p:txBody>
          <a:bodyPr vert="horz" lIns="99057" tIns="49528" rIns="99057" bIns="4952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2" y="9722613"/>
            <a:ext cx="3076363" cy="511810"/>
          </a:xfrm>
          <a:prstGeom prst="rect">
            <a:avLst/>
          </a:prstGeom>
        </p:spPr>
        <p:txBody>
          <a:bodyPr vert="horz" lIns="99057" tIns="49528" rIns="99057" bIns="49528" rtlCol="0" anchor="b"/>
          <a:lstStyle>
            <a:lvl1pPr algn="l">
              <a:defRPr sz="1300"/>
            </a:lvl1pPr>
          </a:lstStyle>
          <a:p>
            <a:r>
              <a:rPr lang="en-US"/>
              <a:t>www.timexprecision.com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1296" y="9722613"/>
            <a:ext cx="3076363" cy="511810"/>
          </a:xfrm>
          <a:prstGeom prst="rect">
            <a:avLst/>
          </a:prstGeom>
        </p:spPr>
        <p:txBody>
          <a:bodyPr vert="horz" lIns="99057" tIns="49528" rIns="99057" bIns="49528" rtlCol="0" anchor="b"/>
          <a:lstStyle>
            <a:lvl1pPr algn="r">
              <a:defRPr sz="1300"/>
            </a:lvl1pPr>
          </a:lstStyle>
          <a:p>
            <a:fld id="{77F4FC90-5592-409C-BAA8-37AAD5B0E78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2227776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F4FC90-5592-409C-BAA8-37AAD5B0E782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www.timexprecision.com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F4FC90-5592-409C-BAA8-37AAD5B0E782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www.timexprecision.com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3730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  <p:sp>
        <p:nvSpPr>
          <p:cNvPr id="7373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0A5EEBD-3ECC-4E0C-949E-7AB233E1F0AE}" type="slidenum">
              <a:rPr lang="en-US" smtClean="0">
                <a:cs typeface="Arial" charset="0"/>
              </a:rPr>
              <a:pPr/>
              <a:t>18</a:t>
            </a:fld>
            <a:endParaRPr lang="en-US">
              <a:cs typeface="Arial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www.timexprecision.com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7F4FC90-5592-409C-BAA8-37AAD5B0E782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21168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D3FF2-297C-4020-A5A8-C4E8760AA36C}" type="datetime1">
              <a:rPr lang="en-US" smtClean="0"/>
              <a:t>12/27/2023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700DA-7292-4B1A-ACD6-A0CAA3727AE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Frame 8"/>
          <p:cNvSpPr/>
          <p:nvPr userDrawn="1"/>
        </p:nvSpPr>
        <p:spPr>
          <a:xfrm>
            <a:off x="76200" y="762000"/>
            <a:ext cx="8915400" cy="5943600"/>
          </a:xfrm>
          <a:prstGeom prst="frame">
            <a:avLst>
              <a:gd name="adj1" fmla="val 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454D2-5DF7-493A-95B1-AF665C639F9D}" type="datetime1">
              <a:rPr lang="en-US" smtClean="0"/>
              <a:t>12/27/2023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www.tgpel.com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700DA-7292-4B1A-ACD6-A0CAA3727AE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0E06F3-CBC8-40BA-804A-F545E51332BE}" type="datetime1">
              <a:rPr lang="en-US" smtClean="0"/>
              <a:t>12/27/2023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www.tgpel.com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700DA-7292-4B1A-ACD6-A0CAA3727AE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19937-E47C-47E5-BD19-25E9CD09E082}" type="datetime1">
              <a:rPr lang="en-US" smtClean="0"/>
              <a:t>12/27/2023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www.tgpel.com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700DA-7292-4B1A-ACD6-A0CAA3727AE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303608-6C3F-4387-9025-C1AE1751DC19}" type="datetime1">
              <a:rPr lang="en-US" smtClean="0"/>
              <a:t>12/27/2023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www.tgpel.com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067446-2D62-48EC-859D-01CEF0825B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134721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926A7B-0BCF-4A6C-BA68-08CA1406714C}" type="datetime1">
              <a:rPr lang="en-US" smtClean="0"/>
              <a:t>12/27/2023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www.tgpel.com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067446-2D62-48EC-859D-01CEF0825B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76496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B5EF9-3F12-40F0-8621-8587F488C608}" type="datetime1">
              <a:rPr lang="en-US" smtClean="0"/>
              <a:t>12/27/2023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www.tgpel.com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067446-2D62-48EC-859D-01CEF0825B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62874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D01351-8079-445B-AEDE-2808844CCE9E}" type="datetime1">
              <a:rPr lang="en-US" smtClean="0"/>
              <a:t>12/27/2023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www.tgpel.com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067446-2D62-48EC-859D-01CEF0825B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82361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53F841-EB99-44C9-A5B2-C45997581BB2}" type="datetime1">
              <a:rPr lang="en-US" smtClean="0"/>
              <a:t>12/27/2023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www.tgpel.com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067446-2D62-48EC-859D-01CEF0825B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636865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80EB62-B98D-4AD1-BF04-EA0678A3FB6C}" type="datetime1">
              <a:rPr lang="en-US" smtClean="0"/>
              <a:t>12/27/2023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www.tgpel.com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067446-2D62-48EC-859D-01CEF0825B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259640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B93EC5-BF28-4A77-91E3-1ABF2E6A44ED}" type="datetime1">
              <a:rPr lang="en-US" smtClean="0"/>
              <a:t>12/27/2023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www.tgpel.com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067446-2D62-48EC-859D-01CEF0825B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37642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DECD62-5BA6-48C9-90B5-CEC4D5BA8DC4}" type="datetime1">
              <a:rPr lang="en-US" smtClean="0"/>
              <a:t>12/27/2023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www.tgpel.com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700DA-7292-4B1A-ACD6-A0CAA3727AE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6052001"/>
      </p:ext>
    </p:extLst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E0D0D8-FAE3-47C9-9EFD-D4F3DC7A1BC2}" type="datetime1">
              <a:rPr lang="en-US" smtClean="0"/>
              <a:t>12/27/2023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www.tgpel.com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067446-2D62-48EC-859D-01CEF0825B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41914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3932DA-5BC6-4361-BB21-3D56A2861153}" type="datetime1">
              <a:rPr lang="en-US" smtClean="0"/>
              <a:t>12/27/2023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www.tgpel.com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067446-2D62-48EC-859D-01CEF0825B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286014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179B08-2B0E-4F6F-88AF-25A53EA44E1C}" type="datetime1">
              <a:rPr lang="en-US" smtClean="0"/>
              <a:t>12/27/2023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www.tgpel.com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067446-2D62-48EC-859D-01CEF0825B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579888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D03B14-A74E-4454-AC59-F10B9E9DB552}" type="datetime1">
              <a:rPr lang="en-US" smtClean="0"/>
              <a:t>12/27/2023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www.tgpel.com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067446-2D62-48EC-859D-01CEF0825B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1409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BCA00-207F-4EDF-8256-C59CF6778561}" type="datetime1">
              <a:rPr lang="en-US" smtClean="0"/>
              <a:t>12/27/2023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www.tgpel.com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700DA-7292-4B1A-ACD6-A0CAA3727AE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Frame 6"/>
          <p:cNvSpPr/>
          <p:nvPr userDrawn="1"/>
        </p:nvSpPr>
        <p:spPr>
          <a:xfrm>
            <a:off x="76200" y="762000"/>
            <a:ext cx="8915400" cy="5943600"/>
          </a:xfrm>
          <a:prstGeom prst="frame">
            <a:avLst>
              <a:gd name="adj1" fmla="val 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5009E9-60EF-406D-B2BD-E3E38D0496F6}" type="datetime1">
              <a:rPr lang="en-US" smtClean="0"/>
              <a:t>12/27/2023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www.tgpel.com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700DA-7292-4B1A-ACD6-A0CAA3727AE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BEA992-1C71-4748-9299-51030A594E16}" type="datetime1">
              <a:rPr lang="en-US" smtClean="0"/>
              <a:t>12/27/2023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www.tgpel.com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700DA-7292-4B1A-ACD6-A0CAA3727AE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D5C031-822B-4605-9DFD-5EC22F1CEC9F}" type="datetime1">
              <a:rPr lang="en-US" smtClean="0"/>
              <a:t>12/27/2023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www.tgpel.com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700DA-7292-4B1A-ACD6-A0CAA3727AE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1D62DC-1114-49C7-A1D4-E7351CDD4317}" type="datetime1">
              <a:rPr lang="en-US" smtClean="0"/>
              <a:t>12/27/2023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www.tgpel.com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700DA-7292-4B1A-ACD6-A0CAA3727AE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634AAF-6E56-4D1F-A30E-1AF232809DE5}" type="datetime1">
              <a:rPr lang="en-US" smtClean="0"/>
              <a:t>12/27/2023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www.tgpel.com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700DA-7292-4B1A-ACD6-A0CAA3727AE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AE2EB8-3A4B-44ED-B608-39FDE11630C5}" type="datetime1">
              <a:rPr lang="en-US" smtClean="0"/>
              <a:t>12/27/2023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www.tgpel.com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700DA-7292-4B1A-ACD6-A0CAA3727AE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F6BD16-32B3-411C-93E0-1F21F56CE15F}" type="datetime1">
              <a:rPr lang="en-US" smtClean="0"/>
              <a:t>12/27/2023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www.tgpel.com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0700DA-7292-4B1A-ACD6-A0CAA3727AE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Frame 8"/>
          <p:cNvSpPr/>
          <p:nvPr userDrawn="1"/>
        </p:nvSpPr>
        <p:spPr>
          <a:xfrm>
            <a:off x="76200" y="762000"/>
            <a:ext cx="8915400" cy="5943600"/>
          </a:xfrm>
          <a:prstGeom prst="frame">
            <a:avLst>
              <a:gd name="adj1" fmla="val 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solidFill>
                <a:schemeClr val="tx1"/>
              </a:solidFill>
            </a:endParaRPr>
          </a:p>
        </p:txBody>
      </p:sp>
      <p:sp>
        <p:nvSpPr>
          <p:cNvPr id="10" name="TextBox 9"/>
          <p:cNvSpPr txBox="1"/>
          <p:nvPr userDrawn="1"/>
        </p:nvSpPr>
        <p:spPr>
          <a:xfrm>
            <a:off x="7086600" y="76200"/>
            <a:ext cx="1905000" cy="646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b="1" spc="300" baseline="0" dirty="0">
                <a:latin typeface="Trebuchet MS" panose="020B0603020202020204" pitchFamily="34" charset="0"/>
              </a:rPr>
              <a:t>TGPEL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transition/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046037-9623-42F5-A0DD-C13E17347F0A}" type="datetime1">
              <a:rPr lang="en-US" smtClean="0"/>
              <a:t>12/27/2023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www.tgpel.com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067446-2D62-48EC-859D-01CEF0825B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0070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image" Target="../media/image40.png"/><Relationship Id="rId7" Type="http://schemas.openxmlformats.org/officeDocument/2006/relationships/image" Target="../media/image4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2.png"/><Relationship Id="rId5" Type="http://schemas.openxmlformats.org/officeDocument/2006/relationships/hyperlink" Target="http://www.mitutoyo.co.jp/index.html" TargetMode="External"/><Relationship Id="rId4" Type="http://schemas.openxmlformats.org/officeDocument/2006/relationships/image" Target="../media/image4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8.png"/><Relationship Id="rId4" Type="http://schemas.openxmlformats.org/officeDocument/2006/relationships/image" Target="../media/image4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7" Type="http://schemas.openxmlformats.org/officeDocument/2006/relationships/image" Target="../media/image53.jpeg"/><Relationship Id="rId2" Type="http://schemas.openxmlformats.org/officeDocument/2006/relationships/slideLayout" Target="../slideLayouts/slideLayout3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3" Type="http://schemas.openxmlformats.org/officeDocument/2006/relationships/image" Target="../media/image55.jpeg"/><Relationship Id="rId7" Type="http://schemas.openxmlformats.org/officeDocument/2006/relationships/image" Target="../media/image59.jpeg"/><Relationship Id="rId12" Type="http://schemas.openxmlformats.org/officeDocument/2006/relationships/image" Target="../media/image64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8.jpeg"/><Relationship Id="rId11" Type="http://schemas.openxmlformats.org/officeDocument/2006/relationships/image" Target="../media/image63.jpeg"/><Relationship Id="rId5" Type="http://schemas.openxmlformats.org/officeDocument/2006/relationships/image" Target="../media/image57.jpeg"/><Relationship Id="rId10" Type="http://schemas.openxmlformats.org/officeDocument/2006/relationships/image" Target="../media/image62.jpeg"/><Relationship Id="rId4" Type="http://schemas.openxmlformats.org/officeDocument/2006/relationships/image" Target="../media/image56.jpeg"/><Relationship Id="rId9" Type="http://schemas.openxmlformats.org/officeDocument/2006/relationships/image" Target="../media/image61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2.emf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microsoft.com/office/2007/relationships/hdphoto" Target="../media/hdphoto1.wdp"/><Relationship Id="rId5" Type="http://schemas.openxmlformats.org/officeDocument/2006/relationships/image" Target="../media/image4.jpeg"/><Relationship Id="rId4" Type="http://schemas.openxmlformats.org/officeDocument/2006/relationships/image" Target="../media/image3.png"/><Relationship Id="rId9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13" Type="http://schemas.openxmlformats.org/officeDocument/2006/relationships/image" Target="../media/image76.png"/><Relationship Id="rId18" Type="http://schemas.openxmlformats.org/officeDocument/2006/relationships/image" Target="../media/image81.jpeg"/><Relationship Id="rId26" Type="http://schemas.openxmlformats.org/officeDocument/2006/relationships/image" Target="../media/image89.jpeg"/><Relationship Id="rId3" Type="http://schemas.openxmlformats.org/officeDocument/2006/relationships/image" Target="../media/image66.png"/><Relationship Id="rId21" Type="http://schemas.openxmlformats.org/officeDocument/2006/relationships/image" Target="../media/image84.jpeg"/><Relationship Id="rId34" Type="http://schemas.openxmlformats.org/officeDocument/2006/relationships/image" Target="../media/image97.png"/><Relationship Id="rId7" Type="http://schemas.openxmlformats.org/officeDocument/2006/relationships/image" Target="../media/image70.png"/><Relationship Id="rId12" Type="http://schemas.openxmlformats.org/officeDocument/2006/relationships/image" Target="../media/image75.png"/><Relationship Id="rId17" Type="http://schemas.openxmlformats.org/officeDocument/2006/relationships/image" Target="../media/image80.png"/><Relationship Id="rId25" Type="http://schemas.openxmlformats.org/officeDocument/2006/relationships/image" Target="../media/image88.png"/><Relationship Id="rId33" Type="http://schemas.openxmlformats.org/officeDocument/2006/relationships/image" Target="../media/image96.png"/><Relationship Id="rId2" Type="http://schemas.openxmlformats.org/officeDocument/2006/relationships/image" Target="../media/image65.png"/><Relationship Id="rId16" Type="http://schemas.openxmlformats.org/officeDocument/2006/relationships/image" Target="../media/image79.jpeg"/><Relationship Id="rId20" Type="http://schemas.openxmlformats.org/officeDocument/2006/relationships/image" Target="../media/image83.jpeg"/><Relationship Id="rId29" Type="http://schemas.openxmlformats.org/officeDocument/2006/relationships/image" Target="../media/image9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9.png"/><Relationship Id="rId11" Type="http://schemas.openxmlformats.org/officeDocument/2006/relationships/image" Target="../media/image74.png"/><Relationship Id="rId24" Type="http://schemas.openxmlformats.org/officeDocument/2006/relationships/image" Target="../media/image87.png"/><Relationship Id="rId32" Type="http://schemas.openxmlformats.org/officeDocument/2006/relationships/image" Target="../media/image95.png"/><Relationship Id="rId5" Type="http://schemas.openxmlformats.org/officeDocument/2006/relationships/image" Target="../media/image68.png"/><Relationship Id="rId15" Type="http://schemas.openxmlformats.org/officeDocument/2006/relationships/image" Target="../media/image78.jpeg"/><Relationship Id="rId23" Type="http://schemas.openxmlformats.org/officeDocument/2006/relationships/image" Target="../media/image86.png"/><Relationship Id="rId28" Type="http://schemas.openxmlformats.org/officeDocument/2006/relationships/image" Target="../media/image91.png"/><Relationship Id="rId36" Type="http://schemas.openxmlformats.org/officeDocument/2006/relationships/image" Target="../media/image99.gif"/><Relationship Id="rId10" Type="http://schemas.openxmlformats.org/officeDocument/2006/relationships/image" Target="../media/image73.png"/><Relationship Id="rId19" Type="http://schemas.openxmlformats.org/officeDocument/2006/relationships/image" Target="../media/image82.png"/><Relationship Id="rId31" Type="http://schemas.openxmlformats.org/officeDocument/2006/relationships/image" Target="../media/image94.png"/><Relationship Id="rId4" Type="http://schemas.openxmlformats.org/officeDocument/2006/relationships/image" Target="../media/image67.png"/><Relationship Id="rId9" Type="http://schemas.openxmlformats.org/officeDocument/2006/relationships/image" Target="../media/image72.png"/><Relationship Id="rId14" Type="http://schemas.openxmlformats.org/officeDocument/2006/relationships/image" Target="../media/image77.png"/><Relationship Id="rId22" Type="http://schemas.openxmlformats.org/officeDocument/2006/relationships/image" Target="../media/image85.png"/><Relationship Id="rId27" Type="http://schemas.openxmlformats.org/officeDocument/2006/relationships/image" Target="../media/image90.jpeg"/><Relationship Id="rId30" Type="http://schemas.openxmlformats.org/officeDocument/2006/relationships/image" Target="../media/image93.png"/><Relationship Id="rId35" Type="http://schemas.openxmlformats.org/officeDocument/2006/relationships/image" Target="../media/image98.gif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100.png"/><Relationship Id="rId7" Type="http://schemas.openxmlformats.org/officeDocument/2006/relationships/image" Target="../media/image10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microsoft.com/office/2007/relationships/hdphoto" Target="../media/hdphoto4.wdp"/><Relationship Id="rId5" Type="http://schemas.openxmlformats.org/officeDocument/2006/relationships/image" Target="../media/image101.png"/><Relationship Id="rId4" Type="http://schemas.microsoft.com/office/2007/relationships/hdphoto" Target="../media/hdphoto3.wdp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png"/><Relationship Id="rId13" Type="http://schemas.openxmlformats.org/officeDocument/2006/relationships/image" Target="../media/image114.png"/><Relationship Id="rId3" Type="http://schemas.openxmlformats.org/officeDocument/2006/relationships/image" Target="../media/image104.png"/><Relationship Id="rId7" Type="http://schemas.openxmlformats.org/officeDocument/2006/relationships/image" Target="../media/image108.png"/><Relationship Id="rId12" Type="http://schemas.openxmlformats.org/officeDocument/2006/relationships/image" Target="../media/image113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7.png"/><Relationship Id="rId11" Type="http://schemas.openxmlformats.org/officeDocument/2006/relationships/image" Target="../media/image112.png"/><Relationship Id="rId5" Type="http://schemas.openxmlformats.org/officeDocument/2006/relationships/image" Target="../media/image106.png"/><Relationship Id="rId10" Type="http://schemas.openxmlformats.org/officeDocument/2006/relationships/image" Target="../media/image111.png"/><Relationship Id="rId4" Type="http://schemas.openxmlformats.org/officeDocument/2006/relationships/image" Target="../media/image105.png"/><Relationship Id="rId9" Type="http://schemas.openxmlformats.org/officeDocument/2006/relationships/image" Target="../media/image110.png"/><Relationship Id="rId14" Type="http://schemas.openxmlformats.org/officeDocument/2006/relationships/image" Target="../media/image115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png"/><Relationship Id="rId3" Type="http://schemas.openxmlformats.org/officeDocument/2006/relationships/image" Target="../media/image117.png"/><Relationship Id="rId7" Type="http://schemas.openxmlformats.org/officeDocument/2006/relationships/image" Target="../media/image121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0.png"/><Relationship Id="rId5" Type="http://schemas.openxmlformats.org/officeDocument/2006/relationships/image" Target="../media/image119.png"/><Relationship Id="rId4" Type="http://schemas.openxmlformats.org/officeDocument/2006/relationships/image" Target="../media/image118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9.png"/><Relationship Id="rId3" Type="http://schemas.openxmlformats.org/officeDocument/2006/relationships/image" Target="../media/image124.png"/><Relationship Id="rId7" Type="http://schemas.openxmlformats.org/officeDocument/2006/relationships/image" Target="../media/image128.png"/><Relationship Id="rId12" Type="http://schemas.openxmlformats.org/officeDocument/2006/relationships/image" Target="../media/image133.pn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7.png"/><Relationship Id="rId11" Type="http://schemas.openxmlformats.org/officeDocument/2006/relationships/image" Target="../media/image132.png"/><Relationship Id="rId5" Type="http://schemas.openxmlformats.org/officeDocument/2006/relationships/image" Target="../media/image126.png"/><Relationship Id="rId10" Type="http://schemas.openxmlformats.org/officeDocument/2006/relationships/image" Target="../media/image131.png"/><Relationship Id="rId4" Type="http://schemas.openxmlformats.org/officeDocument/2006/relationships/image" Target="../media/image125.png"/><Relationship Id="rId9" Type="http://schemas.openxmlformats.org/officeDocument/2006/relationships/image" Target="../media/image130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0.png"/><Relationship Id="rId13" Type="http://schemas.openxmlformats.org/officeDocument/2006/relationships/image" Target="../media/image145.png"/><Relationship Id="rId3" Type="http://schemas.openxmlformats.org/officeDocument/2006/relationships/image" Target="../media/image135.png"/><Relationship Id="rId7" Type="http://schemas.openxmlformats.org/officeDocument/2006/relationships/image" Target="../media/image139.png"/><Relationship Id="rId12" Type="http://schemas.openxmlformats.org/officeDocument/2006/relationships/image" Target="../media/image144.png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8.png"/><Relationship Id="rId11" Type="http://schemas.openxmlformats.org/officeDocument/2006/relationships/image" Target="../media/image143.png"/><Relationship Id="rId5" Type="http://schemas.openxmlformats.org/officeDocument/2006/relationships/image" Target="../media/image137.png"/><Relationship Id="rId15" Type="http://schemas.openxmlformats.org/officeDocument/2006/relationships/image" Target="../media/image147.png"/><Relationship Id="rId10" Type="http://schemas.openxmlformats.org/officeDocument/2006/relationships/image" Target="../media/image142.png"/><Relationship Id="rId4" Type="http://schemas.openxmlformats.org/officeDocument/2006/relationships/image" Target="../media/image136.png"/><Relationship Id="rId9" Type="http://schemas.openxmlformats.org/officeDocument/2006/relationships/image" Target="../media/image141.png"/><Relationship Id="rId14" Type="http://schemas.openxmlformats.org/officeDocument/2006/relationships/image" Target="../media/image146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4.png"/><Relationship Id="rId13" Type="http://schemas.openxmlformats.org/officeDocument/2006/relationships/image" Target="../media/image159.png"/><Relationship Id="rId18" Type="http://schemas.openxmlformats.org/officeDocument/2006/relationships/image" Target="../media/image164.png"/><Relationship Id="rId3" Type="http://schemas.openxmlformats.org/officeDocument/2006/relationships/image" Target="../media/image149.png"/><Relationship Id="rId21" Type="http://schemas.openxmlformats.org/officeDocument/2006/relationships/image" Target="../media/image167.png"/><Relationship Id="rId7" Type="http://schemas.openxmlformats.org/officeDocument/2006/relationships/image" Target="../media/image153.png"/><Relationship Id="rId12" Type="http://schemas.openxmlformats.org/officeDocument/2006/relationships/image" Target="../media/image158.png"/><Relationship Id="rId17" Type="http://schemas.openxmlformats.org/officeDocument/2006/relationships/image" Target="../media/image163.png"/><Relationship Id="rId2" Type="http://schemas.openxmlformats.org/officeDocument/2006/relationships/image" Target="../media/image148.png"/><Relationship Id="rId16" Type="http://schemas.openxmlformats.org/officeDocument/2006/relationships/image" Target="../media/image162.png"/><Relationship Id="rId20" Type="http://schemas.openxmlformats.org/officeDocument/2006/relationships/image" Target="../media/image16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2.png"/><Relationship Id="rId11" Type="http://schemas.openxmlformats.org/officeDocument/2006/relationships/image" Target="../media/image157.png"/><Relationship Id="rId5" Type="http://schemas.openxmlformats.org/officeDocument/2006/relationships/image" Target="../media/image151.png"/><Relationship Id="rId15" Type="http://schemas.openxmlformats.org/officeDocument/2006/relationships/image" Target="../media/image161.png"/><Relationship Id="rId10" Type="http://schemas.openxmlformats.org/officeDocument/2006/relationships/image" Target="../media/image156.png"/><Relationship Id="rId19" Type="http://schemas.openxmlformats.org/officeDocument/2006/relationships/image" Target="../media/image165.png"/><Relationship Id="rId4" Type="http://schemas.openxmlformats.org/officeDocument/2006/relationships/image" Target="../media/image150.png"/><Relationship Id="rId9" Type="http://schemas.openxmlformats.org/officeDocument/2006/relationships/image" Target="../media/image155.png"/><Relationship Id="rId14" Type="http://schemas.openxmlformats.org/officeDocument/2006/relationships/image" Target="../media/image160.png"/><Relationship Id="rId22" Type="http://schemas.openxmlformats.org/officeDocument/2006/relationships/image" Target="../media/image168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5.png"/><Relationship Id="rId13" Type="http://schemas.openxmlformats.org/officeDocument/2006/relationships/image" Target="../media/image180.png"/><Relationship Id="rId18" Type="http://schemas.openxmlformats.org/officeDocument/2006/relationships/image" Target="../media/image185.png"/><Relationship Id="rId3" Type="http://schemas.openxmlformats.org/officeDocument/2006/relationships/image" Target="../media/image170.png"/><Relationship Id="rId7" Type="http://schemas.openxmlformats.org/officeDocument/2006/relationships/image" Target="../media/image174.png"/><Relationship Id="rId12" Type="http://schemas.openxmlformats.org/officeDocument/2006/relationships/image" Target="../media/image179.png"/><Relationship Id="rId17" Type="http://schemas.openxmlformats.org/officeDocument/2006/relationships/image" Target="../media/image184.png"/><Relationship Id="rId2" Type="http://schemas.openxmlformats.org/officeDocument/2006/relationships/image" Target="../media/image169.png"/><Relationship Id="rId16" Type="http://schemas.openxmlformats.org/officeDocument/2006/relationships/image" Target="../media/image183.png"/><Relationship Id="rId20" Type="http://schemas.openxmlformats.org/officeDocument/2006/relationships/image" Target="../media/image18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3.png"/><Relationship Id="rId11" Type="http://schemas.openxmlformats.org/officeDocument/2006/relationships/image" Target="../media/image178.png"/><Relationship Id="rId5" Type="http://schemas.openxmlformats.org/officeDocument/2006/relationships/image" Target="../media/image172.png"/><Relationship Id="rId15" Type="http://schemas.openxmlformats.org/officeDocument/2006/relationships/image" Target="../media/image182.png"/><Relationship Id="rId10" Type="http://schemas.openxmlformats.org/officeDocument/2006/relationships/image" Target="../media/image177.png"/><Relationship Id="rId19" Type="http://schemas.openxmlformats.org/officeDocument/2006/relationships/image" Target="../media/image186.png"/><Relationship Id="rId4" Type="http://schemas.openxmlformats.org/officeDocument/2006/relationships/image" Target="../media/image171.png"/><Relationship Id="rId9" Type="http://schemas.openxmlformats.org/officeDocument/2006/relationships/image" Target="../media/image176.png"/><Relationship Id="rId14" Type="http://schemas.openxmlformats.org/officeDocument/2006/relationships/image" Target="../media/image181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4.png"/><Relationship Id="rId13" Type="http://schemas.openxmlformats.org/officeDocument/2006/relationships/image" Target="../media/image199.png"/><Relationship Id="rId3" Type="http://schemas.openxmlformats.org/officeDocument/2006/relationships/image" Target="../media/image189.png"/><Relationship Id="rId7" Type="http://schemas.openxmlformats.org/officeDocument/2006/relationships/image" Target="../media/image193.png"/><Relationship Id="rId12" Type="http://schemas.openxmlformats.org/officeDocument/2006/relationships/image" Target="../media/image198.png"/><Relationship Id="rId2" Type="http://schemas.openxmlformats.org/officeDocument/2006/relationships/image" Target="../media/image18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2.png"/><Relationship Id="rId11" Type="http://schemas.openxmlformats.org/officeDocument/2006/relationships/image" Target="../media/image197.png"/><Relationship Id="rId5" Type="http://schemas.openxmlformats.org/officeDocument/2006/relationships/image" Target="../media/image191.png"/><Relationship Id="rId10" Type="http://schemas.openxmlformats.org/officeDocument/2006/relationships/image" Target="../media/image196.png"/><Relationship Id="rId4" Type="http://schemas.openxmlformats.org/officeDocument/2006/relationships/image" Target="../media/image190.png"/><Relationship Id="rId9" Type="http://schemas.openxmlformats.org/officeDocument/2006/relationships/image" Target="../media/image195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6.png"/><Relationship Id="rId13" Type="http://schemas.openxmlformats.org/officeDocument/2006/relationships/image" Target="../media/image211.png"/><Relationship Id="rId3" Type="http://schemas.openxmlformats.org/officeDocument/2006/relationships/image" Target="../media/image201.png"/><Relationship Id="rId7" Type="http://schemas.openxmlformats.org/officeDocument/2006/relationships/image" Target="../media/image205.png"/><Relationship Id="rId12" Type="http://schemas.openxmlformats.org/officeDocument/2006/relationships/image" Target="../media/image210.png"/><Relationship Id="rId2" Type="http://schemas.openxmlformats.org/officeDocument/2006/relationships/image" Target="../media/image20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4.png"/><Relationship Id="rId11" Type="http://schemas.openxmlformats.org/officeDocument/2006/relationships/image" Target="../media/image209.png"/><Relationship Id="rId5" Type="http://schemas.openxmlformats.org/officeDocument/2006/relationships/image" Target="../media/image203.png"/><Relationship Id="rId15" Type="http://schemas.openxmlformats.org/officeDocument/2006/relationships/image" Target="../media/image213.png"/><Relationship Id="rId10" Type="http://schemas.openxmlformats.org/officeDocument/2006/relationships/image" Target="../media/image208.png"/><Relationship Id="rId4" Type="http://schemas.openxmlformats.org/officeDocument/2006/relationships/image" Target="../media/image202.png"/><Relationship Id="rId9" Type="http://schemas.openxmlformats.org/officeDocument/2006/relationships/image" Target="../media/image207.png"/><Relationship Id="rId14" Type="http://schemas.openxmlformats.org/officeDocument/2006/relationships/image" Target="../media/image21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0.png"/><Relationship Id="rId13" Type="http://schemas.openxmlformats.org/officeDocument/2006/relationships/image" Target="../media/image225.png"/><Relationship Id="rId3" Type="http://schemas.openxmlformats.org/officeDocument/2006/relationships/image" Target="../media/image215.png"/><Relationship Id="rId7" Type="http://schemas.openxmlformats.org/officeDocument/2006/relationships/image" Target="../media/image219.png"/><Relationship Id="rId12" Type="http://schemas.openxmlformats.org/officeDocument/2006/relationships/image" Target="../media/image224.png"/><Relationship Id="rId2" Type="http://schemas.openxmlformats.org/officeDocument/2006/relationships/image" Target="../media/image21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8.png"/><Relationship Id="rId11" Type="http://schemas.openxmlformats.org/officeDocument/2006/relationships/image" Target="../media/image223.png"/><Relationship Id="rId5" Type="http://schemas.openxmlformats.org/officeDocument/2006/relationships/image" Target="../media/image217.png"/><Relationship Id="rId15" Type="http://schemas.openxmlformats.org/officeDocument/2006/relationships/image" Target="../media/image227.png"/><Relationship Id="rId10" Type="http://schemas.openxmlformats.org/officeDocument/2006/relationships/image" Target="../media/image222.png"/><Relationship Id="rId4" Type="http://schemas.openxmlformats.org/officeDocument/2006/relationships/image" Target="../media/image216.png"/><Relationship Id="rId9" Type="http://schemas.openxmlformats.org/officeDocument/2006/relationships/image" Target="../media/image221.png"/><Relationship Id="rId14" Type="http://schemas.openxmlformats.org/officeDocument/2006/relationships/image" Target="../media/image22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gpel.com/" TargetMode="External"/><Relationship Id="rId2" Type="http://schemas.openxmlformats.org/officeDocument/2006/relationships/hyperlink" Target="mailto:enquiry_ped@timex.com" TargetMode="External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8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jpeg"/><Relationship Id="rId7" Type="http://schemas.openxmlformats.org/officeDocument/2006/relationships/image" Target="../media/image27.gif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6.gif"/><Relationship Id="rId5" Type="http://schemas.openxmlformats.org/officeDocument/2006/relationships/image" Target="../media/image25.jpe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700DA-7292-4B1A-ACD6-A0CAA3727AE5}" type="slidenum">
              <a:rPr lang="en-US" smtClean="0"/>
              <a:pPr/>
              <a:t>1</a:t>
            </a:fld>
            <a:endParaRPr lang="en-US" dirty="0"/>
          </a:p>
        </p:txBody>
      </p:sp>
      <p:grpSp>
        <p:nvGrpSpPr>
          <p:cNvPr id="3" name="Group 13"/>
          <p:cNvGrpSpPr/>
          <p:nvPr/>
        </p:nvGrpSpPr>
        <p:grpSpPr>
          <a:xfrm>
            <a:off x="685800" y="1905000"/>
            <a:ext cx="7848600" cy="3124200"/>
            <a:chOff x="685800" y="1905000"/>
            <a:chExt cx="7848600" cy="3124200"/>
          </a:xfrm>
        </p:grpSpPr>
        <p:pic>
          <p:nvPicPr>
            <p:cNvPr id="11" name="Picture 4" descr="Timex Group Brands :: Watch Movement"/>
            <p:cNvPicPr>
              <a:picLocks noChangeAspect="1" noChangeArrowheads="1"/>
            </p:cNvPicPr>
            <p:nvPr/>
          </p:nvPicPr>
          <p:blipFill>
            <a:blip r:embed="rId2" cstate="email"/>
            <a:srcRect/>
            <a:stretch>
              <a:fillRect/>
            </a:stretch>
          </p:blipFill>
          <p:spPr bwMode="auto">
            <a:xfrm>
              <a:off x="685800" y="1905000"/>
              <a:ext cx="3752850" cy="3124200"/>
            </a:xfrm>
            <a:prstGeom prst="rect">
              <a:avLst/>
            </a:prstGeom>
            <a:noFill/>
          </p:spPr>
        </p:pic>
        <p:sp>
          <p:nvSpPr>
            <p:cNvPr id="12" name="Rectangle 11"/>
            <p:cNvSpPr/>
            <p:nvPr/>
          </p:nvSpPr>
          <p:spPr>
            <a:xfrm>
              <a:off x="4438650" y="1905000"/>
              <a:ext cx="4095750" cy="31242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IN" sz="2000" dirty="0">
                  <a:solidFill>
                    <a:schemeClr val="bg1"/>
                  </a:solidFill>
                </a:rPr>
                <a:t>TGPEL Precision Engineering Limited</a:t>
              </a:r>
              <a:br>
                <a:rPr lang="en-IN" sz="2000" dirty="0">
                  <a:solidFill>
                    <a:schemeClr val="bg1"/>
                  </a:solidFill>
                </a:rPr>
              </a:br>
              <a:r>
                <a:rPr lang="en-IN" sz="1100" dirty="0"/>
                <a:t>(A World Class Facility  for precision </a:t>
              </a:r>
              <a:r>
                <a:rPr lang="en-IN" sz="1100" dirty="0" err="1"/>
                <a:t>toolings</a:t>
              </a:r>
              <a:r>
                <a:rPr lang="en-IN" sz="1100" dirty="0"/>
                <a:t> &amp; plastic components</a:t>
              </a:r>
              <a:r>
                <a:rPr lang="en-IN" sz="1000" dirty="0"/>
                <a:t>)</a:t>
              </a:r>
              <a:endParaRPr lang="en-IN" sz="1200" dirty="0"/>
            </a:p>
          </p:txBody>
        </p:sp>
      </p:grpSp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700DA-7292-4B1A-ACD6-A0CAA3727AE5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3048000" y="1443097"/>
            <a:ext cx="400110" cy="4343400"/>
          </a:xfrm>
          <a:prstGeom prst="rect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vert270" wrap="square" rtlCol="0" anchor="ctr">
            <a:spAutoFit/>
          </a:bodyPr>
          <a:lstStyle/>
          <a:p>
            <a:pPr algn="ctr"/>
            <a:r>
              <a:rPr lang="en-IN" sz="1400" b="1" dirty="0"/>
              <a:t>EDM M/c</a:t>
            </a:r>
          </a:p>
        </p:txBody>
      </p:sp>
      <p:sp>
        <p:nvSpPr>
          <p:cNvPr id="14" name="Text Box 22"/>
          <p:cNvSpPr txBox="1">
            <a:spLocks noChangeArrowheads="1"/>
          </p:cNvSpPr>
          <p:nvPr/>
        </p:nvSpPr>
        <p:spPr bwMode="auto">
          <a:xfrm>
            <a:off x="3581400" y="1366897"/>
            <a:ext cx="2514600" cy="4401205"/>
          </a:xfrm>
          <a:prstGeom prst="rect">
            <a:avLst/>
          </a:prstGeom>
          <a:solidFill>
            <a:srgbClr val="DDDDDD">
              <a:alpha val="0"/>
            </a:srgb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 dirty="0"/>
              <a:t>AgieTron 1U CNC EDM.</a:t>
            </a:r>
          </a:p>
          <a:p>
            <a:pPr>
              <a:spcBef>
                <a:spcPct val="50000"/>
              </a:spcBef>
            </a:pPr>
            <a:r>
              <a:rPr lang="en-US" sz="1600" dirty="0"/>
              <a:t>With   Orbiting  Facility. Table size = 250mmx160mm</a:t>
            </a:r>
          </a:p>
          <a:p>
            <a:pPr>
              <a:spcBef>
                <a:spcPct val="50000"/>
              </a:spcBef>
            </a:pPr>
            <a:r>
              <a:rPr lang="en-US" sz="1600" b="1" dirty="0" err="1"/>
              <a:t>Agie</a:t>
            </a:r>
            <a:r>
              <a:rPr lang="en-US" sz="1600" b="1" dirty="0"/>
              <a:t> 1p EDM.</a:t>
            </a:r>
          </a:p>
          <a:p>
            <a:pPr>
              <a:spcBef>
                <a:spcPct val="50000"/>
              </a:spcBef>
            </a:pPr>
            <a:r>
              <a:rPr lang="en-US" sz="1600" dirty="0"/>
              <a:t>Table size = 300mmx200mm</a:t>
            </a:r>
          </a:p>
          <a:p>
            <a:pPr>
              <a:spcBef>
                <a:spcPct val="50000"/>
              </a:spcBef>
            </a:pPr>
            <a:r>
              <a:rPr lang="en-US" sz="1600" b="1" dirty="0" err="1"/>
              <a:t>Agie</a:t>
            </a:r>
            <a:r>
              <a:rPr lang="en-US" sz="1600" b="1" dirty="0"/>
              <a:t> </a:t>
            </a:r>
            <a:r>
              <a:rPr lang="en-US" sz="1600" b="1" dirty="0" err="1"/>
              <a:t>Charmilles</a:t>
            </a:r>
            <a:r>
              <a:rPr lang="en-US" sz="1600" b="1" dirty="0"/>
              <a:t> 1P</a:t>
            </a:r>
          </a:p>
          <a:p>
            <a:pPr>
              <a:spcBef>
                <a:spcPct val="50000"/>
              </a:spcBef>
            </a:pPr>
            <a:r>
              <a:rPr lang="en-US" sz="1600" dirty="0"/>
              <a:t>Table size = 400mmx300mmx200mm</a:t>
            </a:r>
          </a:p>
          <a:p>
            <a:pPr>
              <a:spcBef>
                <a:spcPct val="50000"/>
              </a:spcBef>
            </a:pPr>
            <a:r>
              <a:rPr lang="en-US" sz="1600" b="1" dirty="0" err="1"/>
              <a:t>Chmer</a:t>
            </a:r>
            <a:r>
              <a:rPr lang="en-US" sz="1600" b="1" dirty="0"/>
              <a:t> 434C CNC </a:t>
            </a:r>
            <a:r>
              <a:rPr lang="en-US" sz="1600" b="1" dirty="0" err="1"/>
              <a:t>Edm</a:t>
            </a:r>
            <a:r>
              <a:rPr lang="en-US" sz="1600" b="1" dirty="0"/>
              <a:t>.</a:t>
            </a:r>
          </a:p>
          <a:p>
            <a:pPr>
              <a:spcBef>
                <a:spcPct val="50000"/>
              </a:spcBef>
            </a:pPr>
            <a:r>
              <a:rPr lang="en-US" sz="1600" dirty="0"/>
              <a:t>Table size = 400mmx300mm</a:t>
            </a:r>
          </a:p>
          <a:p>
            <a:pPr>
              <a:spcBef>
                <a:spcPct val="50000"/>
              </a:spcBef>
            </a:pPr>
            <a:r>
              <a:rPr lang="en-US" sz="1600" b="1" dirty="0" err="1"/>
              <a:t>Electronica</a:t>
            </a:r>
            <a:r>
              <a:rPr lang="en-US" sz="1600" b="1" dirty="0"/>
              <a:t> Smart / Leader ZNC EDM.</a:t>
            </a:r>
          </a:p>
          <a:p>
            <a:pPr>
              <a:spcBef>
                <a:spcPct val="50000"/>
              </a:spcBef>
            </a:pPr>
            <a:r>
              <a:rPr lang="en-US" sz="1600" dirty="0"/>
              <a:t>Table size = 300mmx200mm</a:t>
            </a:r>
          </a:p>
        </p:txBody>
      </p:sp>
      <p:pic>
        <p:nvPicPr>
          <p:cNvPr id="16" name="Picture 14"/>
          <p:cNvPicPr>
            <a:picLocks noChangeAspect="1" noChangeArrowheads="1"/>
          </p:cNvPicPr>
          <p:nvPr/>
        </p:nvPicPr>
        <p:blipFill>
          <a:blip r:embed="rId2" cstate="email">
            <a:lum bright="20000" contrast="31000"/>
          </a:blip>
          <a:srcRect/>
          <a:stretch>
            <a:fillRect/>
          </a:stretch>
        </p:blipFill>
        <p:spPr bwMode="auto">
          <a:xfrm>
            <a:off x="304800" y="1443097"/>
            <a:ext cx="2643002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7" descr="DSC03283.JPG"/>
          <p:cNvPicPr>
            <a:picLocks noChangeAspect="1"/>
          </p:cNvPicPr>
          <p:nvPr/>
        </p:nvPicPr>
        <p:blipFill>
          <a:blip r:embed="rId3" cstate="email">
            <a:lum bright="9000" contrast="14000"/>
          </a:blip>
          <a:srcRect/>
          <a:stretch>
            <a:fillRect/>
          </a:stretch>
        </p:blipFill>
        <p:spPr bwMode="auto">
          <a:xfrm>
            <a:off x="304800" y="4033897"/>
            <a:ext cx="2639964" cy="172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www.tgpel.com</a:t>
            </a:r>
            <a:endParaRPr lang="en-US" dirty="0"/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304800" y="0"/>
            <a:ext cx="6096000" cy="609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>
              <a:spcBef>
                <a:spcPct val="0"/>
              </a:spcBef>
              <a:buNone/>
              <a:defRPr sz="4400" u="sng">
                <a:latin typeface="+mj-lt"/>
                <a:ea typeface="+mj-ea"/>
                <a:cs typeface="+mj-cs"/>
              </a:defRPr>
            </a:lvl1pPr>
          </a:lstStyle>
          <a:p>
            <a:r>
              <a:rPr lang="en-IN" dirty="0"/>
              <a:t>Tooling Facility</a:t>
            </a:r>
          </a:p>
        </p:txBody>
      </p:sp>
      <p:pic>
        <p:nvPicPr>
          <p:cNvPr id="40961" name="Picture 1"/>
          <p:cNvPicPr>
            <a:picLocks noChangeAspect="1" noChangeArrowheads="1"/>
          </p:cNvPicPr>
          <p:nvPr/>
        </p:nvPicPr>
        <p:blipFill>
          <a:blip r:embed="rId4" cstate="print">
            <a:lum bright="9000" contrast="50000"/>
          </a:blip>
          <a:srcRect l="4167" t="22656" r="5556" b="11719"/>
          <a:stretch>
            <a:fillRect/>
          </a:stretch>
        </p:blipFill>
        <p:spPr bwMode="auto">
          <a:xfrm>
            <a:off x="6400800" y="1366897"/>
            <a:ext cx="2209800" cy="28557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Text Box 22"/>
          <p:cNvSpPr txBox="1">
            <a:spLocks noChangeArrowheads="1"/>
          </p:cNvSpPr>
          <p:nvPr/>
        </p:nvSpPr>
        <p:spPr bwMode="auto">
          <a:xfrm>
            <a:off x="6324600" y="4338697"/>
            <a:ext cx="2590800" cy="1692771"/>
          </a:xfrm>
          <a:prstGeom prst="rect">
            <a:avLst/>
          </a:prstGeom>
          <a:solidFill>
            <a:srgbClr val="DDDDDD">
              <a:alpha val="0"/>
            </a:srgb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 dirty="0" err="1"/>
              <a:t>Sodick</a:t>
            </a:r>
            <a:r>
              <a:rPr lang="en-US" sz="1600" b="1" dirty="0"/>
              <a:t> AG 40L, Japan.</a:t>
            </a:r>
          </a:p>
          <a:p>
            <a:pPr>
              <a:spcBef>
                <a:spcPct val="50000"/>
              </a:spcBef>
            </a:pPr>
            <a:r>
              <a:rPr lang="en-US" sz="1600" dirty="0"/>
              <a:t>4 Axis EDM with 20 rpm C axis rotation Facility. </a:t>
            </a:r>
          </a:p>
          <a:p>
            <a:pPr>
              <a:spcBef>
                <a:spcPct val="50000"/>
              </a:spcBef>
            </a:pPr>
            <a:r>
              <a:rPr lang="en-US" sz="1600" dirty="0"/>
              <a:t>Surface finish: </a:t>
            </a:r>
            <a:r>
              <a:rPr lang="el-GR" sz="1600" dirty="0"/>
              <a:t>2.6 μ</a:t>
            </a:r>
            <a:r>
              <a:rPr lang="en-IN" sz="1600" dirty="0"/>
              <a:t>m </a:t>
            </a:r>
            <a:r>
              <a:rPr lang="en-IN" sz="1600" dirty="0" err="1"/>
              <a:t>Rz</a:t>
            </a:r>
            <a:endParaRPr lang="en-US" sz="1600" dirty="0"/>
          </a:p>
          <a:p>
            <a:pPr>
              <a:spcBef>
                <a:spcPct val="50000"/>
              </a:spcBef>
            </a:pPr>
            <a:r>
              <a:rPr lang="en-US" sz="1600" dirty="0"/>
              <a:t>Table size = 600mmx400mm</a:t>
            </a:r>
          </a:p>
        </p:txBody>
      </p:sp>
    </p:spTree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700DA-7292-4B1A-ACD6-A0CAA3727AE5}" type="slidenum">
              <a:rPr lang="en-US" smtClean="0"/>
              <a:pPr/>
              <a:t>11</a:t>
            </a:fld>
            <a:endParaRPr lang="en-US" dirty="0"/>
          </a:p>
        </p:txBody>
      </p:sp>
      <p:cxnSp>
        <p:nvCxnSpPr>
          <p:cNvPr id="11" name="Straight Connector 10"/>
          <p:cNvCxnSpPr/>
          <p:nvPr/>
        </p:nvCxnSpPr>
        <p:spPr>
          <a:xfrm>
            <a:off x="76200" y="3733800"/>
            <a:ext cx="8915400" cy="0"/>
          </a:xfrm>
          <a:prstGeom prst="line">
            <a:avLst/>
          </a:prstGeom>
          <a:ln w="22225" cmpd="dbl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1981200" y="1295400"/>
            <a:ext cx="400110" cy="1828800"/>
          </a:xfrm>
          <a:prstGeom prst="rect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vert270" wrap="square" rtlCol="0" anchor="ctr">
            <a:spAutoFit/>
          </a:bodyPr>
          <a:lstStyle/>
          <a:p>
            <a:pPr algn="ctr"/>
            <a:r>
              <a:rPr lang="en-IN" sz="1400" b="1" dirty="0"/>
              <a:t>Jig Grinding M/c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714690" y="3810000"/>
            <a:ext cx="400110" cy="1905000"/>
          </a:xfrm>
          <a:prstGeom prst="rect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vert270" wrap="square" rtlCol="0" anchor="ctr">
            <a:spAutoFit/>
          </a:bodyPr>
          <a:lstStyle/>
          <a:p>
            <a:pPr algn="ctr"/>
            <a:r>
              <a:rPr lang="en-IN" sz="1400" b="1" dirty="0"/>
              <a:t>Universal Grinding  M/c</a:t>
            </a:r>
          </a:p>
        </p:txBody>
      </p:sp>
      <p:sp>
        <p:nvSpPr>
          <p:cNvPr id="14" name="Text Box 22"/>
          <p:cNvSpPr txBox="1">
            <a:spLocks noChangeArrowheads="1"/>
          </p:cNvSpPr>
          <p:nvPr/>
        </p:nvSpPr>
        <p:spPr bwMode="auto">
          <a:xfrm>
            <a:off x="2362200" y="1066800"/>
            <a:ext cx="2133600" cy="2225225"/>
          </a:xfrm>
          <a:prstGeom prst="rect">
            <a:avLst/>
          </a:prstGeom>
          <a:solidFill>
            <a:srgbClr val="DDDDDD">
              <a:alpha val="0"/>
            </a:srgb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en-US" b="1" dirty="0"/>
              <a:t>HAUSER</a:t>
            </a:r>
            <a:r>
              <a:rPr lang="en-US" dirty="0"/>
              <a:t>, </a:t>
            </a:r>
            <a:r>
              <a:rPr lang="en-US" b="1" dirty="0"/>
              <a:t>Switzerland.</a:t>
            </a:r>
          </a:p>
          <a:p>
            <a:pPr algn="just"/>
            <a:endParaRPr lang="en-US" dirty="0"/>
          </a:p>
          <a:p>
            <a:pPr algn="just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80000"/>
              <a:buFont typeface="Times New Roman" pitchFamily="18" charset="0"/>
              <a:buNone/>
            </a:pPr>
            <a:r>
              <a:rPr lang="en-US" dirty="0"/>
              <a:t>Up to 80000 rpm. 1.0 micron accuracy. Inside taper grinding facility up to 5 degree.</a:t>
            </a:r>
          </a:p>
        </p:txBody>
      </p:sp>
      <p:sp>
        <p:nvSpPr>
          <p:cNvPr id="15" name="Text Box 22"/>
          <p:cNvSpPr txBox="1">
            <a:spLocks noChangeArrowheads="1"/>
          </p:cNvSpPr>
          <p:nvPr/>
        </p:nvSpPr>
        <p:spPr bwMode="auto">
          <a:xfrm>
            <a:off x="228600" y="5638800"/>
            <a:ext cx="3352800" cy="1027974"/>
          </a:xfrm>
          <a:prstGeom prst="rect">
            <a:avLst/>
          </a:prstGeom>
          <a:solidFill>
            <a:srgbClr val="DDDDDD">
              <a:alpha val="0"/>
            </a:srgb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80000"/>
              <a:buFont typeface="Times New Roman" pitchFamily="18" charset="0"/>
              <a:buNone/>
            </a:pPr>
            <a:r>
              <a:rPr lang="en-US" sz="1600" b="1" dirty="0"/>
              <a:t>EWAG-WS11, Switzerland</a:t>
            </a:r>
          </a:p>
          <a:p>
            <a:pPr algn="just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80000"/>
              <a:buFont typeface="Times New Roman" pitchFamily="18" charset="0"/>
              <a:buNone/>
            </a:pPr>
            <a:r>
              <a:rPr lang="en-US" sz="1600" dirty="0"/>
              <a:t>Cutters/Pins up to 0.2mm diameter and with an accuracy of 1.0  micron can be ground</a:t>
            </a:r>
          </a:p>
        </p:txBody>
      </p:sp>
      <p:pic>
        <p:nvPicPr>
          <p:cNvPr id="16" name="Picture 25"/>
          <p:cNvPicPr>
            <a:picLocks noChangeAspect="1" noChangeArrowheads="1"/>
          </p:cNvPicPr>
          <p:nvPr/>
        </p:nvPicPr>
        <p:blipFill>
          <a:blip r:embed="rId2" cstate="email">
            <a:lum bright="7000" contrast="16000"/>
          </a:blip>
          <a:srcRect/>
          <a:stretch>
            <a:fillRect/>
          </a:stretch>
        </p:blipFill>
        <p:spPr bwMode="auto">
          <a:xfrm>
            <a:off x="304800" y="1122864"/>
            <a:ext cx="1600200" cy="218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8" name="Straight Connector 17"/>
          <p:cNvCxnSpPr/>
          <p:nvPr/>
        </p:nvCxnSpPr>
        <p:spPr>
          <a:xfrm>
            <a:off x="4495800" y="762000"/>
            <a:ext cx="0" cy="5791200"/>
          </a:xfrm>
          <a:prstGeom prst="line">
            <a:avLst/>
          </a:prstGeom>
          <a:ln w="22225" cmpd="dbl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24"/>
          <p:cNvPicPr>
            <a:picLocks noChangeAspect="1" noChangeArrowheads="1"/>
          </p:cNvPicPr>
          <p:nvPr/>
        </p:nvPicPr>
        <p:blipFill>
          <a:blip r:embed="rId3" cstate="email">
            <a:lum bright="11000" contrast="20000"/>
          </a:blip>
          <a:srcRect/>
          <a:stretch>
            <a:fillRect/>
          </a:stretch>
        </p:blipFill>
        <p:spPr bwMode="auto">
          <a:xfrm>
            <a:off x="4605530" y="1143000"/>
            <a:ext cx="1512647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TextBox 20"/>
          <p:cNvSpPr txBox="1"/>
          <p:nvPr/>
        </p:nvSpPr>
        <p:spPr>
          <a:xfrm>
            <a:off x="6172200" y="1295400"/>
            <a:ext cx="400110" cy="1828800"/>
          </a:xfrm>
          <a:prstGeom prst="rect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vert270" wrap="square" rtlCol="0" anchor="ctr">
            <a:spAutoFit/>
          </a:bodyPr>
          <a:lstStyle/>
          <a:p>
            <a:pPr algn="ctr"/>
            <a:r>
              <a:rPr lang="en-IN" sz="1400" b="1" dirty="0"/>
              <a:t>Jig Boring M/c</a:t>
            </a:r>
          </a:p>
        </p:txBody>
      </p:sp>
      <p:sp>
        <p:nvSpPr>
          <p:cNvPr id="22" name="Text Box 22"/>
          <p:cNvSpPr txBox="1">
            <a:spLocks noChangeArrowheads="1"/>
          </p:cNvSpPr>
          <p:nvPr/>
        </p:nvSpPr>
        <p:spPr bwMode="auto">
          <a:xfrm>
            <a:off x="6629400" y="1066800"/>
            <a:ext cx="2133600" cy="2446824"/>
          </a:xfrm>
          <a:prstGeom prst="rect">
            <a:avLst/>
          </a:prstGeom>
          <a:solidFill>
            <a:srgbClr val="DDDDDD">
              <a:alpha val="0"/>
            </a:srgb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80000"/>
              <a:buFont typeface="Times New Roman" pitchFamily="18" charset="0"/>
              <a:buNone/>
            </a:pPr>
            <a:r>
              <a:rPr lang="en-US" b="1" dirty="0"/>
              <a:t>HAUSER, Switzerland</a:t>
            </a:r>
            <a:r>
              <a:rPr lang="en-US" dirty="0"/>
              <a:t>.</a:t>
            </a:r>
          </a:p>
          <a:p>
            <a:pPr algn="just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80000"/>
              <a:buFont typeface="Times New Roman" pitchFamily="18" charset="0"/>
              <a:buNone/>
            </a:pPr>
            <a:endParaRPr lang="en-US" dirty="0"/>
          </a:p>
          <a:p>
            <a:pPr algn="just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80000"/>
              <a:buFont typeface="Times New Roman" pitchFamily="18" charset="0"/>
              <a:buNone/>
            </a:pPr>
            <a:r>
              <a:rPr lang="en-US" dirty="0"/>
              <a:t>3 axis machine. Can drill holes up to 0.3mm diameter. Cutters as small as  50 micron dia can be used.</a:t>
            </a: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www.tgpel.com</a:t>
            </a:r>
            <a:endParaRPr lang="en-US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lum bright="13000" contrast="34000"/>
          </a:blip>
          <a:srcRect l="22656" t="16667" r="21094" b="8333"/>
          <a:stretch>
            <a:fillRect/>
          </a:stretch>
        </p:blipFill>
        <p:spPr bwMode="auto">
          <a:xfrm>
            <a:off x="4648200" y="3810000"/>
            <a:ext cx="27432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5" name="TextBox 24"/>
          <p:cNvSpPr txBox="1"/>
          <p:nvPr/>
        </p:nvSpPr>
        <p:spPr>
          <a:xfrm>
            <a:off x="7696200" y="3810000"/>
            <a:ext cx="400110" cy="1828800"/>
          </a:xfrm>
          <a:prstGeom prst="rect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vert270" wrap="square" rtlCol="0" anchor="ctr">
            <a:spAutoFit/>
          </a:bodyPr>
          <a:lstStyle/>
          <a:p>
            <a:pPr algn="ctr"/>
            <a:r>
              <a:rPr lang="en-IN" sz="1400" b="1" dirty="0"/>
              <a:t>Surface Grinding M/c</a:t>
            </a:r>
          </a:p>
        </p:txBody>
      </p:sp>
      <p:sp>
        <p:nvSpPr>
          <p:cNvPr id="26" name="Text Box 22"/>
          <p:cNvSpPr txBox="1">
            <a:spLocks noChangeArrowheads="1"/>
          </p:cNvSpPr>
          <p:nvPr/>
        </p:nvSpPr>
        <p:spPr bwMode="auto">
          <a:xfrm>
            <a:off x="4648200" y="5677626"/>
            <a:ext cx="3810000" cy="806375"/>
          </a:xfrm>
          <a:prstGeom prst="rect">
            <a:avLst/>
          </a:prstGeom>
          <a:solidFill>
            <a:srgbClr val="DDDDDD">
              <a:alpha val="0"/>
            </a:srgb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80000"/>
              <a:buFont typeface="Times New Roman" pitchFamily="18" charset="0"/>
              <a:buNone/>
            </a:pPr>
            <a:r>
              <a:rPr lang="en-US" sz="1600" b="1" dirty="0"/>
              <a:t>Okamoto -ACC 450DXA, Japan</a:t>
            </a:r>
          </a:p>
          <a:p>
            <a:pPr algn="just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80000"/>
              <a:buFont typeface="Times New Roman" pitchFamily="18" charset="0"/>
              <a:buNone/>
            </a:pPr>
            <a:r>
              <a:rPr lang="en-US" sz="1600" dirty="0"/>
              <a:t>High precision surface grinder with auto feed facility with an accuracy of 0.1  micron</a:t>
            </a:r>
          </a:p>
        </p:txBody>
      </p:sp>
      <p:sp>
        <p:nvSpPr>
          <p:cNvPr id="24" name="Title 1"/>
          <p:cNvSpPr>
            <a:spLocks noGrp="1"/>
          </p:cNvSpPr>
          <p:nvPr>
            <p:ph type="title"/>
          </p:nvPr>
        </p:nvSpPr>
        <p:spPr>
          <a:xfrm>
            <a:off x="304800" y="0"/>
            <a:ext cx="6096000" cy="609600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l"/>
            <a:r>
              <a:rPr lang="en-IN" u="sng" dirty="0"/>
              <a:t>Tooling Facility</a:t>
            </a:r>
          </a:p>
        </p:txBody>
      </p:sp>
      <p:pic>
        <p:nvPicPr>
          <p:cNvPr id="23" name="Picture 11" descr="D:\TGPEL\Comp Photos\parts pic\png\DSC_6368.JPG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04800" y="3810000"/>
            <a:ext cx="274320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700DA-7292-4B1A-ACD6-A0CAA3727AE5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4019490" y="1600200"/>
            <a:ext cx="400110" cy="4343400"/>
          </a:xfrm>
          <a:prstGeom prst="rect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vert270" wrap="square" rtlCol="0" anchor="ctr">
            <a:spAutoFit/>
          </a:bodyPr>
          <a:lstStyle/>
          <a:p>
            <a:pPr algn="ctr"/>
            <a:r>
              <a:rPr lang="en-IN" sz="1400" b="1" dirty="0"/>
              <a:t>Hardening Furnace</a:t>
            </a:r>
          </a:p>
        </p:txBody>
      </p:sp>
      <p:sp>
        <p:nvSpPr>
          <p:cNvPr id="14" name="Text Box 22"/>
          <p:cNvSpPr txBox="1">
            <a:spLocks noChangeArrowheads="1"/>
          </p:cNvSpPr>
          <p:nvPr/>
        </p:nvSpPr>
        <p:spPr bwMode="auto">
          <a:xfrm>
            <a:off x="4648200" y="1447800"/>
            <a:ext cx="3810000" cy="4801314"/>
          </a:xfrm>
          <a:prstGeom prst="rect">
            <a:avLst/>
          </a:prstGeom>
          <a:solidFill>
            <a:srgbClr val="DDDDDD">
              <a:alpha val="0"/>
            </a:srgb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en-US" sz="1600" b="1" dirty="0">
                <a:latin typeface="Trebuchet MS" pitchFamily="34" charset="0"/>
              </a:rPr>
              <a:t>VACUUM HARDENING-</a:t>
            </a:r>
          </a:p>
          <a:p>
            <a:pPr algn="just"/>
            <a:endParaRPr lang="en-US" sz="1600" b="1" dirty="0">
              <a:latin typeface="Trebuchet MS" pitchFamily="34" charset="0"/>
            </a:endParaRPr>
          </a:p>
          <a:p>
            <a:pPr algn="just">
              <a:buFontTx/>
              <a:buChar char="•"/>
            </a:pPr>
            <a:r>
              <a:rPr lang="en-US" sz="1600" b="1" dirty="0">
                <a:latin typeface="Trebuchet MS" pitchFamily="34" charset="0"/>
              </a:rPr>
              <a:t> ATMOSPHERE FURNACE CO. </a:t>
            </a:r>
            <a:r>
              <a:rPr lang="en-US" sz="1600" dirty="0">
                <a:latin typeface="Trebuchet MS" pitchFamily="34" charset="0"/>
              </a:rPr>
              <a:t>USA</a:t>
            </a:r>
            <a:r>
              <a:rPr lang="en-US" sz="1600" b="1" dirty="0">
                <a:latin typeface="Trebuchet MS" pitchFamily="34" charset="0"/>
              </a:rPr>
              <a:t>.</a:t>
            </a:r>
          </a:p>
          <a:p>
            <a:pPr algn="just"/>
            <a:r>
              <a:rPr lang="en-US" sz="1600" b="1" dirty="0">
                <a:latin typeface="Trebuchet MS" pitchFamily="34" charset="0"/>
              </a:rPr>
              <a:t>  Specification :-</a:t>
            </a:r>
          </a:p>
          <a:p>
            <a:pPr algn="just"/>
            <a:r>
              <a:rPr lang="en-US" sz="1600" b="1" dirty="0">
                <a:latin typeface="Trebuchet MS" pitchFamily="34" charset="0"/>
              </a:rPr>
              <a:t>  </a:t>
            </a:r>
            <a:r>
              <a:rPr lang="en-US" sz="1600" dirty="0"/>
              <a:t>Max temperature. 1316</a:t>
            </a:r>
            <a:r>
              <a:rPr lang="en-US" sz="1600" dirty="0">
                <a:sym typeface="Symbol" pitchFamily="18" charset="2"/>
              </a:rPr>
              <a:t></a:t>
            </a:r>
            <a:r>
              <a:rPr lang="en-US" sz="1600" dirty="0"/>
              <a:t>C.</a:t>
            </a:r>
          </a:p>
          <a:p>
            <a:pPr algn="just"/>
            <a:r>
              <a:rPr lang="en-US" sz="1600" dirty="0"/>
              <a:t>  Muffle size:  200x200x400 mm</a:t>
            </a:r>
          </a:p>
          <a:p>
            <a:pPr algn="just"/>
            <a:endParaRPr lang="en-US" sz="1600" b="1" dirty="0"/>
          </a:p>
          <a:p>
            <a:pPr algn="just"/>
            <a:r>
              <a:rPr lang="en-US" sz="1600" dirty="0"/>
              <a:t>  Heat treatment can be done without                                                                           </a:t>
            </a:r>
          </a:p>
          <a:p>
            <a:pPr algn="just"/>
            <a:r>
              <a:rPr lang="en-US" sz="1600" dirty="0"/>
              <a:t>  distortion. Mould life increases due                    </a:t>
            </a:r>
          </a:p>
          <a:p>
            <a:pPr algn="just"/>
            <a:r>
              <a:rPr lang="en-US" sz="1600" dirty="0"/>
              <a:t>  to fine grain structure.</a:t>
            </a:r>
          </a:p>
          <a:p>
            <a:pPr algn="just"/>
            <a:endParaRPr lang="en-US" sz="1600" dirty="0"/>
          </a:p>
          <a:p>
            <a:pPr algn="just"/>
            <a:r>
              <a:rPr lang="en-US" sz="1600" b="1" dirty="0">
                <a:latin typeface="Trebuchet MS" pitchFamily="34" charset="0"/>
              </a:rPr>
              <a:t>  INERT GAS HARDENING-</a:t>
            </a:r>
          </a:p>
          <a:p>
            <a:pPr algn="just"/>
            <a:endParaRPr lang="en-US" sz="1600" b="1" dirty="0">
              <a:latin typeface="Trebuchet MS" pitchFamily="34" charset="0"/>
            </a:endParaRPr>
          </a:p>
          <a:p>
            <a:pPr algn="just">
              <a:buFontTx/>
              <a:buChar char="•"/>
            </a:pPr>
            <a:r>
              <a:rPr lang="en-US" sz="1600" b="1" dirty="0">
                <a:latin typeface="Trebuchet MS" pitchFamily="34" charset="0"/>
              </a:rPr>
              <a:t>SOLO, SWITZERLAND.</a:t>
            </a:r>
          </a:p>
          <a:p>
            <a:pPr algn="just"/>
            <a:r>
              <a:rPr lang="en-US" sz="1600" dirty="0">
                <a:latin typeface="Trebuchet MS" pitchFamily="34" charset="0"/>
              </a:rPr>
              <a:t>  </a:t>
            </a:r>
            <a:r>
              <a:rPr lang="en-US" sz="1600" b="1" dirty="0">
                <a:latin typeface="Trebuchet MS" pitchFamily="34" charset="0"/>
              </a:rPr>
              <a:t>Specification :-</a:t>
            </a:r>
          </a:p>
          <a:p>
            <a:pPr algn="just"/>
            <a:r>
              <a:rPr lang="en-US" sz="1600" b="1" dirty="0">
                <a:latin typeface="Trebuchet MS" pitchFamily="34" charset="0"/>
              </a:rPr>
              <a:t>  </a:t>
            </a:r>
            <a:r>
              <a:rPr lang="en-US" sz="1600" dirty="0"/>
              <a:t>Max. Temperature:  1150</a:t>
            </a:r>
            <a:r>
              <a:rPr lang="en-US" sz="1600" dirty="0">
                <a:sym typeface="Symbol" pitchFamily="18" charset="2"/>
              </a:rPr>
              <a:t></a:t>
            </a:r>
            <a:r>
              <a:rPr lang="en-US" sz="1600" dirty="0"/>
              <a:t>C.</a:t>
            </a:r>
          </a:p>
          <a:p>
            <a:pPr algn="just"/>
            <a:r>
              <a:rPr lang="en-US" sz="1600" dirty="0"/>
              <a:t>  Muffle size:  300x200x150 mm.</a:t>
            </a:r>
          </a:p>
          <a:p>
            <a:pPr algn="just"/>
            <a:r>
              <a:rPr lang="en-US" sz="1600" dirty="0"/>
              <a:t>  Inert gas:  cracked ammonia.</a:t>
            </a:r>
          </a:p>
          <a:p>
            <a:pPr algn="just"/>
            <a:r>
              <a:rPr lang="en-US" sz="1600" dirty="0"/>
              <a:t>  Facility for oil quenching.</a:t>
            </a:r>
          </a:p>
        </p:txBody>
      </p:sp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381000" y="1828800"/>
            <a:ext cx="3415145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www.tgpel.com</a:t>
            </a:r>
            <a:endParaRPr lang="en-US" dirty="0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304800" y="0"/>
            <a:ext cx="6096000" cy="609600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l"/>
            <a:r>
              <a:rPr lang="en-IN" u="sng" dirty="0"/>
              <a:t>Tooling Facility</a:t>
            </a:r>
          </a:p>
        </p:txBody>
      </p:sp>
    </p:spTree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6"/>
          <p:cNvGrpSpPr>
            <a:grpSpLocks/>
          </p:cNvGrpSpPr>
          <p:nvPr/>
        </p:nvGrpSpPr>
        <p:grpSpPr bwMode="auto">
          <a:xfrm>
            <a:off x="5334000" y="4452992"/>
            <a:ext cx="3048000" cy="2100208"/>
            <a:chOff x="2468" y="912"/>
            <a:chExt cx="3134" cy="2496"/>
          </a:xfrm>
        </p:grpSpPr>
        <p:pic>
          <p:nvPicPr>
            <p:cNvPr id="20" name="Picture 7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496" y="912"/>
              <a:ext cx="3106" cy="2496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</p:pic>
        <p:sp>
          <p:nvSpPr>
            <p:cNvPr id="21" name="Rectangle 8"/>
            <p:cNvSpPr>
              <a:spLocks noChangeArrowheads="1"/>
            </p:cNvSpPr>
            <p:nvPr/>
          </p:nvSpPr>
          <p:spPr bwMode="auto">
            <a:xfrm>
              <a:off x="3922" y="2324"/>
              <a:ext cx="806" cy="316"/>
            </a:xfrm>
            <a:prstGeom prst="rect">
              <a:avLst/>
            </a:prstGeom>
            <a:solidFill>
              <a:schemeClr val="bg1"/>
            </a:solidFill>
            <a:ln w="9525" algn="ctr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>
                <a:spcBef>
                  <a:spcPct val="50000"/>
                </a:spcBef>
                <a:buFontTx/>
                <a:buChar char="•"/>
              </a:pPr>
              <a:endParaRPr lang="en-US"/>
            </a:p>
          </p:txBody>
        </p:sp>
        <p:sp>
          <p:nvSpPr>
            <p:cNvPr id="22" name="Rectangle 9"/>
            <p:cNvSpPr>
              <a:spLocks noChangeArrowheads="1"/>
            </p:cNvSpPr>
            <p:nvPr/>
          </p:nvSpPr>
          <p:spPr bwMode="auto">
            <a:xfrm>
              <a:off x="3930" y="2208"/>
              <a:ext cx="192" cy="96"/>
            </a:xfrm>
            <a:prstGeom prst="rect">
              <a:avLst/>
            </a:prstGeom>
            <a:solidFill>
              <a:schemeClr val="bg2"/>
            </a:solidFill>
            <a:ln w="9525" algn="ctr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>
                <a:spcBef>
                  <a:spcPct val="50000"/>
                </a:spcBef>
                <a:buFontTx/>
                <a:buChar char="•"/>
              </a:pPr>
              <a:endParaRPr lang="en-US"/>
            </a:p>
          </p:txBody>
        </p:sp>
        <p:grpSp>
          <p:nvGrpSpPr>
            <p:cNvPr id="23" name="Group 10"/>
            <p:cNvGrpSpPr>
              <a:grpSpLocks/>
            </p:cNvGrpSpPr>
            <p:nvPr/>
          </p:nvGrpSpPr>
          <p:grpSpPr bwMode="auto">
            <a:xfrm>
              <a:off x="2468" y="1130"/>
              <a:ext cx="633" cy="1152"/>
              <a:chOff x="2400" y="2648"/>
              <a:chExt cx="633" cy="1152"/>
            </a:xfrm>
          </p:grpSpPr>
          <p:pic>
            <p:nvPicPr>
              <p:cNvPr id="25" name="Picture 11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2400" y="2648"/>
                <a:ext cx="633" cy="1152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</p:pic>
          <p:sp>
            <p:nvSpPr>
              <p:cNvPr id="26" name="Rectangle 12"/>
              <p:cNvSpPr>
                <a:spLocks noChangeArrowheads="1"/>
              </p:cNvSpPr>
              <p:nvPr/>
            </p:nvSpPr>
            <p:spPr bwMode="auto">
              <a:xfrm>
                <a:off x="2400" y="2688"/>
                <a:ext cx="144" cy="192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noFill/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pPr>
                  <a:spcBef>
                    <a:spcPct val="50000"/>
                  </a:spcBef>
                  <a:buFontTx/>
                  <a:buChar char="•"/>
                </a:pPr>
                <a:endParaRPr lang="en-US"/>
              </a:p>
            </p:txBody>
          </p:sp>
        </p:grpSp>
        <p:pic>
          <p:nvPicPr>
            <p:cNvPr id="24" name="Picture 13" descr="MITUTOYO Japan">
              <a:hlinkClick r:id="rId5"/>
            </p:cNvPr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082" y="1174"/>
              <a:ext cx="1080" cy="2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0"/>
            <a:ext cx="6553200" cy="609600"/>
          </a:xfrm>
        </p:spPr>
        <p:txBody>
          <a:bodyPr>
            <a:normAutofit fontScale="90000"/>
          </a:bodyPr>
          <a:lstStyle/>
          <a:p>
            <a:pPr algn="l"/>
            <a:r>
              <a:rPr lang="en-IN" u="sng" dirty="0"/>
              <a:t>Inspection </a:t>
            </a:r>
            <a:r>
              <a:rPr lang="en-IN" sz="4000" u="sng" dirty="0"/>
              <a:t>Facility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700DA-7292-4B1A-ACD6-A0CAA3727AE5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25602" name="AutoShape 2" descr="http://dev2.ferohost.com/timexgroup/wp-content/themes/twentyfourteen/images/infrastructure_slide03.jp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 dirty="0"/>
          </a:p>
        </p:txBody>
      </p:sp>
      <p:sp>
        <p:nvSpPr>
          <p:cNvPr id="8" name="TextBox 7"/>
          <p:cNvSpPr txBox="1"/>
          <p:nvPr/>
        </p:nvSpPr>
        <p:spPr>
          <a:xfrm>
            <a:off x="3927993" y="1143000"/>
            <a:ext cx="400110" cy="3200400"/>
          </a:xfrm>
          <a:prstGeom prst="rect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vert270" wrap="square" rtlCol="0" anchor="ctr">
            <a:spAutoFit/>
          </a:bodyPr>
          <a:lstStyle/>
          <a:p>
            <a:pPr algn="ctr"/>
            <a:r>
              <a:rPr lang="en-IN" sz="1400" b="1" dirty="0"/>
              <a:t>Coordinate Measuring Machine - CMM</a:t>
            </a:r>
          </a:p>
        </p:txBody>
      </p:sp>
      <p:sp>
        <p:nvSpPr>
          <p:cNvPr id="10" name="Text Box 22"/>
          <p:cNvSpPr txBox="1">
            <a:spLocks noChangeArrowheads="1"/>
          </p:cNvSpPr>
          <p:nvPr/>
        </p:nvSpPr>
        <p:spPr bwMode="auto">
          <a:xfrm>
            <a:off x="152400" y="4572000"/>
            <a:ext cx="5562600" cy="1865126"/>
          </a:xfrm>
          <a:prstGeom prst="rect">
            <a:avLst/>
          </a:prstGeom>
          <a:solidFill>
            <a:srgbClr val="DDDDDD">
              <a:alpha val="0"/>
            </a:srgb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80000"/>
              <a:buFont typeface="Times New Roman" pitchFamily="18" charset="0"/>
              <a:buNone/>
            </a:pPr>
            <a:r>
              <a:rPr lang="en-US" b="1" dirty="0"/>
              <a:t>Mitutoyo, Japan</a:t>
            </a:r>
            <a:endParaRPr lang="en-US" dirty="0"/>
          </a:p>
          <a:p>
            <a:pPr algn="just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80000"/>
              <a:buFont typeface="Arial" pitchFamily="34" charset="0"/>
              <a:buChar char="•"/>
            </a:pPr>
            <a:r>
              <a:rPr lang="en-US" dirty="0"/>
              <a:t>Light weight and compact dimensions.</a:t>
            </a:r>
          </a:p>
          <a:p>
            <a:pPr algn="just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80000"/>
              <a:buFont typeface="Arial" pitchFamily="34" charset="0"/>
              <a:buChar char="•"/>
            </a:pPr>
            <a:r>
              <a:rPr lang="en-US" dirty="0"/>
              <a:t>Easy to operate joystick box for measuring efficiency</a:t>
            </a:r>
          </a:p>
          <a:p>
            <a:pPr algn="just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80000"/>
              <a:buFont typeface="Arial" pitchFamily="34" charset="0"/>
              <a:buChar char="•"/>
            </a:pPr>
            <a:r>
              <a:rPr lang="en-US" dirty="0"/>
              <a:t>Excellent cost/performance ratio</a:t>
            </a:r>
          </a:p>
          <a:p>
            <a:pPr algn="just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80000"/>
              <a:buFont typeface="Arial" pitchFamily="34" charset="0"/>
              <a:buChar char="•"/>
            </a:pPr>
            <a:r>
              <a:rPr lang="en-US" dirty="0"/>
              <a:t>Resolution:  0.0001mm</a:t>
            </a:r>
          </a:p>
          <a:p>
            <a:pPr algn="just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80000"/>
              <a:buFont typeface="Times New Roman" pitchFamily="18" charset="0"/>
              <a:buNone/>
            </a:pPr>
            <a:r>
              <a:rPr lang="en-US" dirty="0"/>
              <a:t>Scanner attachment for reverse engineering</a:t>
            </a: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www.tgpel.com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 cstate="print"/>
          <a:srcRect r="57307" b="9524"/>
          <a:stretch>
            <a:fillRect/>
          </a:stretch>
        </p:blipFill>
        <p:spPr bwMode="auto">
          <a:xfrm>
            <a:off x="838200" y="809350"/>
            <a:ext cx="2678852" cy="3635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88482" y="838200"/>
            <a:ext cx="2407718" cy="36067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" name="TextBox 26"/>
          <p:cNvSpPr txBox="1"/>
          <p:nvPr/>
        </p:nvSpPr>
        <p:spPr>
          <a:xfrm>
            <a:off x="8023274" y="1066800"/>
            <a:ext cx="400110" cy="3200400"/>
          </a:xfrm>
          <a:prstGeom prst="rect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vert270" wrap="square" rtlCol="0" anchor="ctr">
            <a:spAutoFit/>
          </a:bodyPr>
          <a:lstStyle/>
          <a:p>
            <a:pPr algn="ctr"/>
            <a:r>
              <a:rPr lang="en-IN" sz="1400" b="1" dirty="0"/>
              <a:t>Video Measuring Machine - VMM</a:t>
            </a:r>
          </a:p>
        </p:txBody>
      </p:sp>
      <p:cxnSp>
        <p:nvCxnSpPr>
          <p:cNvPr id="28" name="Straight Connector 27"/>
          <p:cNvCxnSpPr/>
          <p:nvPr/>
        </p:nvCxnSpPr>
        <p:spPr>
          <a:xfrm>
            <a:off x="4724400" y="762000"/>
            <a:ext cx="0" cy="3786904"/>
          </a:xfrm>
          <a:prstGeom prst="line">
            <a:avLst/>
          </a:prstGeom>
          <a:ln w="22225" cmpd="dbl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76200" y="4572000"/>
            <a:ext cx="8915400" cy="0"/>
          </a:xfrm>
          <a:prstGeom prst="line">
            <a:avLst/>
          </a:prstGeom>
          <a:ln w="22225" cmpd="dbl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700DA-7292-4B1A-ACD6-A0CAA3727AE5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1026" name="Picture 2" descr="Image result for baty sm24 profile projector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213361" y="990600"/>
            <a:ext cx="1653539" cy="2362200"/>
          </a:xfrm>
          <a:prstGeom prst="rect">
            <a:avLst/>
          </a:prstGeom>
          <a:noFill/>
        </p:spPr>
      </p:pic>
      <p:pic>
        <p:nvPicPr>
          <p:cNvPr id="1028" name="Picture 4" descr="Image result for UMM SIP MU 214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648200" y="1600200"/>
            <a:ext cx="1972235" cy="1676400"/>
          </a:xfrm>
          <a:prstGeom prst="rect">
            <a:avLst/>
          </a:prstGeom>
          <a:noFill/>
        </p:spPr>
      </p:pic>
      <p:sp>
        <p:nvSpPr>
          <p:cNvPr id="1030" name="AutoShape 6" descr="Image result for Height master trimos v3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 dirty="0"/>
          </a:p>
        </p:txBody>
      </p:sp>
      <p:sp>
        <p:nvSpPr>
          <p:cNvPr id="1032" name="AutoShape 8" descr="Image result for Height master trimos v3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 dirty="0"/>
          </a:p>
        </p:txBody>
      </p:sp>
      <p:sp>
        <p:nvSpPr>
          <p:cNvPr id="1034" name="AutoShape 10" descr="Image result for Height master trimos v3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 dirty="0"/>
          </a:p>
        </p:txBody>
      </p:sp>
      <p:pic>
        <p:nvPicPr>
          <p:cNvPr id="1040" name="Picture 16" descr="https://encrypted-tbn0.gstatic.com/images?q=tbn:ANd9GcQoSN9Hj5MShxo7z3i_5UXS0PI6yVOGQ5s9UtIYV5HkRqzJxh2zQQ"/>
          <p:cNvPicPr>
            <a:picLocks noChangeAspect="1" noChangeArrowheads="1"/>
          </p:cNvPicPr>
          <p:nvPr/>
        </p:nvPicPr>
        <p:blipFill>
          <a:blip r:embed="rId4" cstate="email"/>
          <a:srcRect l="13176" r="11059"/>
          <a:stretch>
            <a:fillRect/>
          </a:stretch>
        </p:blipFill>
        <p:spPr bwMode="auto">
          <a:xfrm>
            <a:off x="152400" y="4038600"/>
            <a:ext cx="1855694" cy="1752600"/>
          </a:xfrm>
          <a:prstGeom prst="rect">
            <a:avLst/>
          </a:prstGeom>
          <a:noFill/>
        </p:spPr>
      </p:pic>
      <p:cxnSp>
        <p:nvCxnSpPr>
          <p:cNvPr id="17" name="Straight Connector 16"/>
          <p:cNvCxnSpPr/>
          <p:nvPr/>
        </p:nvCxnSpPr>
        <p:spPr>
          <a:xfrm>
            <a:off x="76200" y="3733800"/>
            <a:ext cx="8915400" cy="0"/>
          </a:xfrm>
          <a:prstGeom prst="line">
            <a:avLst/>
          </a:prstGeom>
          <a:ln w="22225" cmpd="dbl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4495800" y="762000"/>
            <a:ext cx="0" cy="5257800"/>
          </a:xfrm>
          <a:prstGeom prst="line">
            <a:avLst/>
          </a:prstGeom>
          <a:ln w="22225" cmpd="dbl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2057400" y="1524000"/>
            <a:ext cx="400110" cy="1828800"/>
          </a:xfrm>
          <a:prstGeom prst="rect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vert270" wrap="square" rtlCol="0" anchor="ctr">
            <a:spAutoFit/>
          </a:bodyPr>
          <a:lstStyle/>
          <a:p>
            <a:pPr algn="ctr"/>
            <a:r>
              <a:rPr lang="en-IN" sz="1400" b="1" dirty="0"/>
              <a:t>Profile Projector</a:t>
            </a:r>
          </a:p>
        </p:txBody>
      </p:sp>
      <p:sp>
        <p:nvSpPr>
          <p:cNvPr id="20" name="Text Box 22"/>
          <p:cNvSpPr txBox="1">
            <a:spLocks noChangeArrowheads="1"/>
          </p:cNvSpPr>
          <p:nvPr/>
        </p:nvSpPr>
        <p:spPr bwMode="auto">
          <a:xfrm>
            <a:off x="2514600" y="1676400"/>
            <a:ext cx="1981200" cy="1477328"/>
          </a:xfrm>
          <a:prstGeom prst="rect">
            <a:avLst/>
          </a:prstGeom>
          <a:solidFill>
            <a:srgbClr val="DDDDDD">
              <a:alpha val="0"/>
            </a:srgb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b="1" dirty="0"/>
              <a:t>BATY, SM24, U.K. 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with 10X,50X,100X magnification.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057400" y="3962400"/>
            <a:ext cx="400110" cy="1828800"/>
          </a:xfrm>
          <a:prstGeom prst="rect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vert270" wrap="square" rtlCol="0" anchor="ctr">
            <a:spAutoFit/>
          </a:bodyPr>
          <a:lstStyle/>
          <a:p>
            <a:pPr algn="ctr"/>
            <a:r>
              <a:rPr lang="en-IN" sz="1400" b="1" dirty="0"/>
              <a:t>Height Master</a:t>
            </a:r>
          </a:p>
        </p:txBody>
      </p:sp>
      <p:sp>
        <p:nvSpPr>
          <p:cNvPr id="22" name="Text Box 22"/>
          <p:cNvSpPr txBox="1">
            <a:spLocks noChangeArrowheads="1"/>
          </p:cNvSpPr>
          <p:nvPr/>
        </p:nvSpPr>
        <p:spPr bwMode="auto">
          <a:xfrm>
            <a:off x="2667000" y="4191000"/>
            <a:ext cx="1828800" cy="1477328"/>
          </a:xfrm>
          <a:prstGeom prst="rect">
            <a:avLst/>
          </a:prstGeom>
          <a:solidFill>
            <a:srgbClr val="DDDDDD">
              <a:alpha val="0"/>
            </a:srgb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b="1" dirty="0"/>
              <a:t>TRIMOS V-3, Switzerland. 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Range:0-600mm.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705600" y="1371600"/>
            <a:ext cx="400110" cy="1981200"/>
          </a:xfrm>
          <a:prstGeom prst="rect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vert270" wrap="square" rtlCol="0" anchor="ctr">
            <a:spAutoFit/>
          </a:bodyPr>
          <a:lstStyle/>
          <a:p>
            <a:pPr algn="ctr"/>
            <a:r>
              <a:rPr lang="en-IN" sz="1400" b="1" dirty="0"/>
              <a:t>Universal Measuring M/c</a:t>
            </a:r>
          </a:p>
        </p:txBody>
      </p:sp>
      <p:sp>
        <p:nvSpPr>
          <p:cNvPr id="24" name="Text Box 22"/>
          <p:cNvSpPr txBox="1">
            <a:spLocks noChangeArrowheads="1"/>
          </p:cNvSpPr>
          <p:nvPr/>
        </p:nvSpPr>
        <p:spPr bwMode="auto">
          <a:xfrm>
            <a:off x="7162800" y="1447800"/>
            <a:ext cx="1752600" cy="1200329"/>
          </a:xfrm>
          <a:prstGeom prst="rect">
            <a:avLst/>
          </a:prstGeom>
          <a:solidFill>
            <a:srgbClr val="DDDDDD">
              <a:alpha val="0"/>
            </a:srgb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b="1" dirty="0">
                <a:latin typeface="Trebuchet MS" pitchFamily="34" charset="0"/>
              </a:rPr>
              <a:t>SIP, </a:t>
            </a:r>
            <a:r>
              <a:rPr lang="en-US" b="1" dirty="0"/>
              <a:t>MU-214B, Switzerland. </a:t>
            </a:r>
          </a:p>
          <a:p>
            <a:endParaRPr lang="en-US" b="1" dirty="0"/>
          </a:p>
          <a:p>
            <a:endParaRPr lang="en-US" b="1" dirty="0"/>
          </a:p>
        </p:txBody>
      </p:sp>
      <p:sp>
        <p:nvSpPr>
          <p:cNvPr id="25" name="TextBox 24"/>
          <p:cNvSpPr txBox="1"/>
          <p:nvPr/>
        </p:nvSpPr>
        <p:spPr>
          <a:xfrm>
            <a:off x="6705600" y="3886200"/>
            <a:ext cx="400110" cy="1981200"/>
          </a:xfrm>
          <a:prstGeom prst="rect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vert270" wrap="square" rtlCol="0" anchor="ctr">
            <a:spAutoFit/>
          </a:bodyPr>
          <a:lstStyle/>
          <a:p>
            <a:pPr algn="ctr"/>
            <a:r>
              <a:rPr lang="en-IN" sz="1400" b="1" dirty="0"/>
              <a:t>Tool Maker’s Microscope</a:t>
            </a:r>
          </a:p>
        </p:txBody>
      </p:sp>
      <p:sp>
        <p:nvSpPr>
          <p:cNvPr id="26" name="Text Box 22"/>
          <p:cNvSpPr txBox="1">
            <a:spLocks noChangeArrowheads="1"/>
          </p:cNvSpPr>
          <p:nvPr/>
        </p:nvSpPr>
        <p:spPr bwMode="auto">
          <a:xfrm>
            <a:off x="7162800" y="3962400"/>
            <a:ext cx="1524000" cy="1477328"/>
          </a:xfrm>
          <a:prstGeom prst="rect">
            <a:avLst/>
          </a:prstGeom>
          <a:solidFill>
            <a:srgbClr val="DDDDDD">
              <a:alpha val="0"/>
            </a:srgb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b="1" dirty="0"/>
              <a:t>Mitutoyo, Japan.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2971800" y="6019800"/>
            <a:ext cx="3054169" cy="3693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IN" b="1" dirty="0"/>
              <a:t>Other Supporting Instruments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4800600" y="3962400"/>
            <a:ext cx="1600200" cy="19891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Footer Placeholder 2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www.tgpel.com</a:t>
            </a:r>
            <a:endParaRPr lang="en-US" dirty="0"/>
          </a:p>
        </p:txBody>
      </p:sp>
      <p:sp>
        <p:nvSpPr>
          <p:cNvPr id="29" name="Title 1"/>
          <p:cNvSpPr txBox="1">
            <a:spLocks/>
          </p:cNvSpPr>
          <p:nvPr/>
        </p:nvSpPr>
        <p:spPr>
          <a:xfrm>
            <a:off x="304800" y="0"/>
            <a:ext cx="6553200" cy="609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IN" sz="4400" u="sng" dirty="0">
                <a:latin typeface="+mj-lt"/>
                <a:ea typeface="+mj-ea"/>
                <a:cs typeface="+mj-cs"/>
              </a:rPr>
              <a:t>Inspection</a:t>
            </a:r>
            <a:r>
              <a:rPr kumimoji="0" lang="en-IN" sz="4000" b="0" i="0" u="sng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 Facility</a:t>
            </a:r>
          </a:p>
        </p:txBody>
      </p:sp>
    </p:spTree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 Box 22"/>
          <p:cNvSpPr txBox="1">
            <a:spLocks noChangeArrowheads="1"/>
          </p:cNvSpPr>
          <p:nvPr/>
        </p:nvSpPr>
        <p:spPr bwMode="auto">
          <a:xfrm>
            <a:off x="3886200" y="815876"/>
            <a:ext cx="5029200" cy="2308324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en-US" dirty="0"/>
              <a:t>Microprocessor controlled closed loop Injection Molding Machines (</a:t>
            </a:r>
            <a:r>
              <a:rPr lang="en-US" b="1" dirty="0"/>
              <a:t>Arburg, L&amp;T </a:t>
            </a:r>
            <a:r>
              <a:rPr lang="en-US" dirty="0"/>
              <a:t>and</a:t>
            </a:r>
            <a:r>
              <a:rPr lang="en-US" b="1" dirty="0"/>
              <a:t> Ferromatic Milacron</a:t>
            </a:r>
            <a:r>
              <a:rPr lang="en-US" dirty="0"/>
              <a:t>) with Bimetallic Barrels and Screws to process engineering plastic materials.</a:t>
            </a:r>
          </a:p>
          <a:p>
            <a:pPr algn="just"/>
            <a:endParaRPr lang="en-US" dirty="0"/>
          </a:p>
          <a:p>
            <a:pPr algn="just"/>
            <a:r>
              <a:rPr lang="en-US" dirty="0"/>
              <a:t>Installed FANUC and Toshiba All Electric Machines for production of high precision parts. </a:t>
            </a:r>
          </a:p>
          <a:p>
            <a:pPr algn="just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0"/>
            <a:ext cx="6781800" cy="609600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l"/>
            <a:r>
              <a:rPr lang="en-IN" u="sng" dirty="0"/>
              <a:t>Injection Moulding Facility</a:t>
            </a: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www.tgpel.com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700DA-7292-4B1A-ACD6-A0CAA3727AE5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1026" name="Picture 2" descr="Image result for mould temperature controller oil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304800" y="5131626"/>
            <a:ext cx="1143000" cy="1078674"/>
          </a:xfrm>
          <a:prstGeom prst="rect">
            <a:avLst/>
          </a:prstGeom>
          <a:noFill/>
        </p:spPr>
      </p:pic>
      <p:pic>
        <p:nvPicPr>
          <p:cNvPr id="1036" name="Picture 12" descr="Image result for hot runner temperature control systems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4724399" y="5410200"/>
            <a:ext cx="1092197" cy="914399"/>
          </a:xfrm>
          <a:prstGeom prst="rect">
            <a:avLst/>
          </a:prstGeom>
          <a:noFill/>
        </p:spPr>
      </p:pic>
      <p:cxnSp>
        <p:nvCxnSpPr>
          <p:cNvPr id="19" name="Straight Connector 18"/>
          <p:cNvCxnSpPr/>
          <p:nvPr/>
        </p:nvCxnSpPr>
        <p:spPr>
          <a:xfrm>
            <a:off x="76200" y="3200400"/>
            <a:ext cx="8915400" cy="0"/>
          </a:xfrm>
          <a:prstGeom prst="line">
            <a:avLst/>
          </a:prstGeom>
          <a:ln w="22225" cmpd="dbl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76200" y="4953000"/>
            <a:ext cx="8915400" cy="0"/>
          </a:xfrm>
          <a:prstGeom prst="line">
            <a:avLst/>
          </a:prstGeom>
          <a:ln w="22225" cmpd="dbl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4495800" y="3200400"/>
            <a:ext cx="0" cy="3155950"/>
          </a:xfrm>
          <a:prstGeom prst="line">
            <a:avLst/>
          </a:prstGeom>
          <a:ln w="22225" cmpd="dbl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3352800" y="990600"/>
            <a:ext cx="400110" cy="1905000"/>
          </a:xfrm>
          <a:prstGeom prst="rect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vert270" wrap="square" rtlCol="0" anchor="ctr">
            <a:spAutoFit/>
          </a:bodyPr>
          <a:lstStyle/>
          <a:p>
            <a:pPr algn="ctr"/>
            <a:r>
              <a:rPr lang="en-IN" sz="1400" b="1" dirty="0"/>
              <a:t>Injection Moulding M/c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867400" y="3505200"/>
            <a:ext cx="400110" cy="1219200"/>
          </a:xfrm>
          <a:prstGeom prst="rect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vert270" wrap="square" rtlCol="0" anchor="ctr">
            <a:spAutoFit/>
          </a:bodyPr>
          <a:lstStyle/>
          <a:p>
            <a:pPr algn="ctr"/>
            <a:r>
              <a:rPr lang="en-IN" sz="1400" b="1" dirty="0"/>
              <a:t>De-Humidifier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1524000" y="5181600"/>
            <a:ext cx="400110" cy="1219200"/>
          </a:xfrm>
          <a:prstGeom prst="rect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vert270" wrap="square" rtlCol="0" anchor="ctr">
            <a:spAutoFit/>
          </a:bodyPr>
          <a:lstStyle/>
          <a:p>
            <a:pPr algn="ctr"/>
            <a:r>
              <a:rPr lang="en-IN" sz="1400" b="1" dirty="0"/>
              <a:t>MTC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867400" y="5181600"/>
            <a:ext cx="400110" cy="1219200"/>
          </a:xfrm>
          <a:prstGeom prst="rect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vert270" wrap="square" rtlCol="0" anchor="ctr">
            <a:spAutoFit/>
          </a:bodyPr>
          <a:lstStyle/>
          <a:p>
            <a:pPr algn="ctr"/>
            <a:r>
              <a:rPr lang="en-IN" sz="1400" b="1" dirty="0"/>
              <a:t>HRTC</a:t>
            </a:r>
          </a:p>
        </p:txBody>
      </p:sp>
      <p:sp>
        <p:nvSpPr>
          <p:cNvPr id="29" name="Text Box 22"/>
          <p:cNvSpPr txBox="1">
            <a:spLocks noChangeArrowheads="1"/>
          </p:cNvSpPr>
          <p:nvPr/>
        </p:nvSpPr>
        <p:spPr bwMode="auto">
          <a:xfrm>
            <a:off x="1905000" y="3352800"/>
            <a:ext cx="2514600" cy="1477328"/>
          </a:xfrm>
          <a:prstGeom prst="rect">
            <a:avLst/>
          </a:prstGeom>
          <a:solidFill>
            <a:srgbClr val="DDDDDD">
              <a:alpha val="0"/>
            </a:srgb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en-US" dirty="0"/>
              <a:t>Machines are attached with pre-heaters to eliminate the  moisture content for better part quality</a:t>
            </a:r>
          </a:p>
        </p:txBody>
      </p:sp>
      <p:sp>
        <p:nvSpPr>
          <p:cNvPr id="30" name="Text Box 22"/>
          <p:cNvSpPr txBox="1">
            <a:spLocks noChangeArrowheads="1"/>
          </p:cNvSpPr>
          <p:nvPr/>
        </p:nvSpPr>
        <p:spPr bwMode="auto">
          <a:xfrm>
            <a:off x="6324600" y="3447871"/>
            <a:ext cx="2514600" cy="1477328"/>
          </a:xfrm>
          <a:prstGeom prst="rect">
            <a:avLst/>
          </a:prstGeom>
          <a:solidFill>
            <a:srgbClr val="DDDDDD">
              <a:alpha val="0"/>
            </a:srgb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en-US" dirty="0"/>
              <a:t>Dehumidifiers are available to meet the specific standards for processing engineering materials</a:t>
            </a:r>
          </a:p>
        </p:txBody>
      </p:sp>
      <p:sp>
        <p:nvSpPr>
          <p:cNvPr id="31" name="Text Box 22"/>
          <p:cNvSpPr txBox="1">
            <a:spLocks noChangeArrowheads="1"/>
          </p:cNvSpPr>
          <p:nvPr/>
        </p:nvSpPr>
        <p:spPr bwMode="auto">
          <a:xfrm>
            <a:off x="6324600" y="5181600"/>
            <a:ext cx="2514600" cy="1200329"/>
          </a:xfrm>
          <a:prstGeom prst="rect">
            <a:avLst/>
          </a:prstGeom>
          <a:solidFill>
            <a:srgbClr val="DDDDDD">
              <a:alpha val="0"/>
            </a:srgb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en-US" dirty="0"/>
              <a:t>Multipoint hot runner temperature controllers are available to process hot runner moulds</a:t>
            </a:r>
          </a:p>
        </p:txBody>
      </p:sp>
      <p:sp>
        <p:nvSpPr>
          <p:cNvPr id="32" name="Text Box 22"/>
          <p:cNvSpPr txBox="1">
            <a:spLocks noChangeArrowheads="1"/>
          </p:cNvSpPr>
          <p:nvPr/>
        </p:nvSpPr>
        <p:spPr bwMode="auto">
          <a:xfrm>
            <a:off x="1981200" y="5105400"/>
            <a:ext cx="2514600" cy="1200329"/>
          </a:xfrm>
          <a:prstGeom prst="rect">
            <a:avLst/>
          </a:prstGeom>
          <a:solidFill>
            <a:srgbClr val="DDDDDD">
              <a:alpha val="0"/>
            </a:srgb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en-US" dirty="0"/>
              <a:t>Equipped with Mould temperature controllers to maintain mould temperature.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 rot="16200000">
            <a:off x="38098" y="3619502"/>
            <a:ext cx="1371600" cy="9905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4648200" y="3505200"/>
            <a:ext cx="1143000" cy="12806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" name="TextBox 32"/>
          <p:cNvSpPr txBox="1"/>
          <p:nvPr/>
        </p:nvSpPr>
        <p:spPr>
          <a:xfrm>
            <a:off x="1447800" y="3505200"/>
            <a:ext cx="400110" cy="1219200"/>
          </a:xfrm>
          <a:prstGeom prst="rect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vert270" wrap="square" rtlCol="0" anchor="ctr">
            <a:spAutoFit/>
          </a:bodyPr>
          <a:lstStyle/>
          <a:p>
            <a:pPr algn="ctr"/>
            <a:r>
              <a:rPr lang="en-IN" sz="1400" b="1" dirty="0"/>
              <a:t>Pre-Heaters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04800" y="837063"/>
            <a:ext cx="2961564" cy="23094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0"/>
            <a:ext cx="6705600" cy="609600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l"/>
            <a:r>
              <a:rPr lang="en-IN" u="sng" dirty="0"/>
              <a:t>Moulding Capability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700DA-7292-4B1A-ACD6-A0CAA3727AE5}" type="slidenum">
              <a:rPr lang="en-US" smtClean="0"/>
              <a:pPr/>
              <a:t>16</a:t>
            </a:fld>
            <a:endParaRPr lang="en-US" dirty="0"/>
          </a:p>
        </p:txBody>
      </p:sp>
      <p:grpSp>
        <p:nvGrpSpPr>
          <p:cNvPr id="21" name="Group 20"/>
          <p:cNvGrpSpPr/>
          <p:nvPr/>
        </p:nvGrpSpPr>
        <p:grpSpPr>
          <a:xfrm>
            <a:off x="228600" y="3048000"/>
            <a:ext cx="8610600" cy="3200400"/>
            <a:chOff x="381000" y="3309878"/>
            <a:chExt cx="8305800" cy="2862322"/>
          </a:xfrm>
        </p:grpSpPr>
        <p:sp>
          <p:nvSpPr>
            <p:cNvPr id="6" name="Rectangle 5"/>
            <p:cNvSpPr/>
            <p:nvPr/>
          </p:nvSpPr>
          <p:spPr bwMode="auto">
            <a:xfrm>
              <a:off x="381000" y="3309878"/>
              <a:ext cx="8305800" cy="2862322"/>
            </a:xfrm>
            <a:prstGeom prst="rect">
              <a:avLst/>
            </a:prstGeom>
            <a:solidFill>
              <a:schemeClr val="tx2">
                <a:lumMod val="40000"/>
                <a:lumOff val="60000"/>
                <a:alpha val="37000"/>
              </a:schemeClr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  <a:buFontTx/>
                <a:buChar char="•"/>
                <a:defRPr/>
              </a:pPr>
              <a:endParaRPr lang="en-US" dirty="0">
                <a:cs typeface="+mn-cs"/>
              </a:endParaRPr>
            </a:p>
            <a:p>
              <a:pPr>
                <a:spcBef>
                  <a:spcPct val="50000"/>
                </a:spcBef>
                <a:buFontTx/>
                <a:buChar char="•"/>
                <a:defRPr/>
              </a:pPr>
              <a:endParaRPr lang="en-US" dirty="0">
                <a:cs typeface="+mn-cs"/>
              </a:endParaRPr>
            </a:p>
            <a:p>
              <a:pPr>
                <a:spcBef>
                  <a:spcPct val="50000"/>
                </a:spcBef>
                <a:buFontTx/>
                <a:buChar char="•"/>
                <a:defRPr/>
              </a:pPr>
              <a:endParaRPr lang="en-US" dirty="0">
                <a:cs typeface="+mn-cs"/>
              </a:endParaRPr>
            </a:p>
            <a:p>
              <a:pPr>
                <a:spcBef>
                  <a:spcPct val="50000"/>
                </a:spcBef>
                <a:buFontTx/>
                <a:buChar char="•"/>
                <a:defRPr/>
              </a:pPr>
              <a:endParaRPr lang="en-US" dirty="0">
                <a:cs typeface="+mn-cs"/>
              </a:endParaRPr>
            </a:p>
            <a:p>
              <a:pPr>
                <a:spcBef>
                  <a:spcPct val="50000"/>
                </a:spcBef>
                <a:buFontTx/>
                <a:buChar char="•"/>
                <a:defRPr/>
              </a:pPr>
              <a:endParaRPr lang="en-US" dirty="0">
                <a:cs typeface="+mn-cs"/>
              </a:endParaRPr>
            </a:p>
            <a:p>
              <a:pPr>
                <a:spcBef>
                  <a:spcPct val="50000"/>
                </a:spcBef>
                <a:buFontTx/>
                <a:buChar char="•"/>
                <a:defRPr/>
              </a:pPr>
              <a:endParaRPr lang="en-US" dirty="0">
                <a:cs typeface="+mn-cs"/>
              </a:endParaRPr>
            </a:p>
            <a:p>
              <a:pPr>
                <a:spcBef>
                  <a:spcPct val="50000"/>
                </a:spcBef>
                <a:defRPr/>
              </a:pPr>
              <a:endParaRPr lang="en-US" dirty="0">
                <a:cs typeface="+mn-cs"/>
              </a:endParaRPr>
            </a:p>
          </p:txBody>
        </p:sp>
        <p:grpSp>
          <p:nvGrpSpPr>
            <p:cNvPr id="20" name="Group 19"/>
            <p:cNvGrpSpPr/>
            <p:nvPr/>
          </p:nvGrpSpPr>
          <p:grpSpPr>
            <a:xfrm>
              <a:off x="457200" y="3382903"/>
              <a:ext cx="8212975" cy="2643360"/>
              <a:chOff x="457200" y="3382903"/>
              <a:chExt cx="8212975" cy="2643360"/>
            </a:xfrm>
          </p:grpSpPr>
          <p:pic>
            <p:nvPicPr>
              <p:cNvPr id="7" name="Picture 10" descr="C:\Documents and Settings\desgin\Desktop\New Folder\DSC08631.JPG"/>
              <p:cNvPicPr>
                <a:picLocks noChangeAspect="1" noChangeArrowheads="1"/>
              </p:cNvPicPr>
              <p:nvPr/>
            </p:nvPicPr>
            <p:blipFill>
              <a:blip r:embed="rId2" cstate="email"/>
              <a:srcRect/>
              <a:stretch>
                <a:fillRect/>
              </a:stretch>
            </p:blipFill>
            <p:spPr bwMode="auto">
              <a:xfrm>
                <a:off x="457200" y="3409892"/>
                <a:ext cx="1661160" cy="133553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8" name="Picture 11" descr="C:\Documents and Settings\desgin\Desktop\New Folder\Pastic Comp_Transparent Parts.JPG"/>
              <p:cNvPicPr>
                <a:picLocks noChangeAspect="1" noChangeArrowheads="1"/>
              </p:cNvPicPr>
              <p:nvPr/>
            </p:nvPicPr>
            <p:blipFill>
              <a:blip r:embed="rId3" cstate="email"/>
              <a:srcRect/>
              <a:stretch>
                <a:fillRect/>
              </a:stretch>
            </p:blipFill>
            <p:spPr bwMode="auto">
              <a:xfrm>
                <a:off x="457201" y="4833878"/>
                <a:ext cx="1678464" cy="119081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9" name="Picture 12" descr="C:\Documents and Settings\desgin\Desktop\New Folder\Plastic Comp_Automotive_1.JPG"/>
              <p:cNvPicPr>
                <a:picLocks noChangeAspect="1" noChangeArrowheads="1"/>
              </p:cNvPicPr>
              <p:nvPr/>
            </p:nvPicPr>
            <p:blipFill>
              <a:blip r:embed="rId4" cstate="email"/>
              <a:srcRect/>
              <a:stretch>
                <a:fillRect/>
              </a:stretch>
            </p:blipFill>
            <p:spPr bwMode="auto">
              <a:xfrm>
                <a:off x="7086600" y="5062478"/>
                <a:ext cx="1530596" cy="8824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0" name="Picture 13" descr="C:\Documents and Settings\desgin\Desktop\New Folder\Plastic Comp_Automotive_4.JPG"/>
              <p:cNvPicPr>
                <a:picLocks noChangeAspect="1" noChangeArrowheads="1"/>
              </p:cNvPicPr>
              <p:nvPr/>
            </p:nvPicPr>
            <p:blipFill>
              <a:blip r:embed="rId5" cstate="email"/>
              <a:srcRect/>
              <a:stretch>
                <a:fillRect/>
              </a:stretch>
            </p:blipFill>
            <p:spPr bwMode="auto">
              <a:xfrm>
                <a:off x="3798888" y="3386078"/>
                <a:ext cx="1370142" cy="128362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1" name="Picture 14" descr="C:\Documents and Settings\desgin\Desktop\New Folder\Plastic Comp_Automotive_5.JPG"/>
              <p:cNvPicPr>
                <a:picLocks noChangeAspect="1" noChangeArrowheads="1"/>
              </p:cNvPicPr>
              <p:nvPr/>
            </p:nvPicPr>
            <p:blipFill>
              <a:blip r:embed="rId6" cstate="email"/>
              <a:srcRect/>
              <a:stretch>
                <a:fillRect/>
              </a:stretch>
            </p:blipFill>
            <p:spPr bwMode="auto">
              <a:xfrm>
                <a:off x="6858000" y="3382903"/>
                <a:ext cx="1812175" cy="13622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2" name="Picture 15" descr="C:\Documents and Settings\desgin\Desktop\New Folder\Plastic Comp_Electrical Switch Gear_2.JPG"/>
              <p:cNvPicPr>
                <a:picLocks noChangeAspect="1" noChangeArrowheads="1"/>
              </p:cNvPicPr>
              <p:nvPr/>
            </p:nvPicPr>
            <p:blipFill>
              <a:blip r:embed="rId7" cstate="email"/>
              <a:srcRect/>
              <a:stretch>
                <a:fillRect/>
              </a:stretch>
            </p:blipFill>
            <p:spPr bwMode="auto">
              <a:xfrm>
                <a:off x="2117725" y="3386078"/>
                <a:ext cx="1676891" cy="13591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3" name="Picture 16" descr="C:\Documents and Settings\desgin\Desktop\New Folder\Plastic Comp_Electrical Switch Gear_4.JPG"/>
              <p:cNvPicPr>
                <a:picLocks noChangeAspect="1" noChangeArrowheads="1"/>
              </p:cNvPicPr>
              <p:nvPr/>
            </p:nvPicPr>
            <p:blipFill>
              <a:blip r:embed="rId8" cstate="email"/>
              <a:srcRect/>
              <a:stretch>
                <a:fillRect/>
              </a:stretch>
            </p:blipFill>
            <p:spPr bwMode="auto">
              <a:xfrm>
                <a:off x="3200400" y="4833878"/>
                <a:ext cx="1019348" cy="119238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4" name="Picture 17" descr="C:\Documents and Settings\desgin\Desktop\New Folder\Plastic Comp_Electrical_Modular_1.JPG"/>
              <p:cNvPicPr>
                <a:picLocks noChangeAspect="1" noChangeArrowheads="1"/>
              </p:cNvPicPr>
              <p:nvPr/>
            </p:nvPicPr>
            <p:blipFill>
              <a:blip r:embed="rId9" cstate="email"/>
              <a:srcRect/>
              <a:stretch>
                <a:fillRect/>
              </a:stretch>
            </p:blipFill>
            <p:spPr bwMode="auto">
              <a:xfrm>
                <a:off x="6096000" y="4757678"/>
                <a:ext cx="830580" cy="121126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5" name="Picture 18" descr="C:\Documents and Settings\desgin\Desktop\New Folder\Plastic Comp_Electrical_Modular_2.JPG"/>
              <p:cNvPicPr>
                <a:picLocks noChangeAspect="1" noChangeArrowheads="1"/>
              </p:cNvPicPr>
              <p:nvPr/>
            </p:nvPicPr>
            <p:blipFill>
              <a:blip r:embed="rId10" cstate="email"/>
              <a:srcRect/>
              <a:stretch>
                <a:fillRect/>
              </a:stretch>
            </p:blipFill>
            <p:spPr bwMode="auto">
              <a:xfrm>
                <a:off x="4225926" y="4833878"/>
                <a:ext cx="1853074" cy="11404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6" name="Picture 19" descr="C:\Documents and Settings\desgin\Desktop\New Folder\Plastic Comp_Electronics_1.JPG"/>
              <p:cNvPicPr>
                <a:picLocks noChangeAspect="1" noChangeArrowheads="1"/>
              </p:cNvPicPr>
              <p:nvPr/>
            </p:nvPicPr>
            <p:blipFill>
              <a:blip r:embed="rId11" cstate="email"/>
              <a:srcRect/>
              <a:stretch>
                <a:fillRect/>
              </a:stretch>
            </p:blipFill>
            <p:spPr bwMode="auto">
              <a:xfrm>
                <a:off x="5181600" y="3386078"/>
                <a:ext cx="1661160" cy="131036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7" name="Picture 20" descr="C:\Documents and Settings\desgin\Desktop\New Folder\Plastic Comp_MCB.JPG"/>
              <p:cNvPicPr>
                <a:picLocks noChangeAspect="1" noChangeArrowheads="1"/>
              </p:cNvPicPr>
              <p:nvPr/>
            </p:nvPicPr>
            <p:blipFill>
              <a:blip r:embed="rId12" cstate="email"/>
              <a:srcRect/>
              <a:stretch>
                <a:fillRect/>
              </a:stretch>
            </p:blipFill>
            <p:spPr bwMode="auto">
              <a:xfrm>
                <a:off x="2057400" y="4833878"/>
                <a:ext cx="1132609" cy="118766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  <p:sp>
        <p:nvSpPr>
          <p:cNvPr id="18" name="Text Box 12"/>
          <p:cNvSpPr txBox="1">
            <a:spLocks noChangeArrowheads="1"/>
          </p:cNvSpPr>
          <p:nvPr/>
        </p:nvSpPr>
        <p:spPr bwMode="auto">
          <a:xfrm>
            <a:off x="304800" y="914400"/>
            <a:ext cx="8534400" cy="2057400"/>
          </a:xfrm>
          <a:prstGeom prst="rect">
            <a:avLst/>
          </a:prstGeom>
          <a:solidFill>
            <a:srgbClr val="EAEAEA">
              <a:alpha val="0"/>
            </a:srgbClr>
          </a:solidFill>
          <a:ln w="9525" algn="ctr">
            <a:noFill/>
            <a:miter lim="800000"/>
            <a:headEnd/>
            <a:tailEnd/>
          </a:ln>
        </p:spPr>
        <p:txBody>
          <a:bodyPr/>
          <a:lstStyle/>
          <a:p>
            <a:pPr algn="just">
              <a:spcBef>
                <a:spcPct val="50000"/>
              </a:spcBef>
              <a:buFontTx/>
              <a:buChar char="•"/>
            </a:pPr>
            <a:r>
              <a:rPr lang="en-US" dirty="0"/>
              <a:t>Specializes in production of high precision injection molded parts. </a:t>
            </a:r>
          </a:p>
          <a:p>
            <a:pPr algn="just">
              <a:spcBef>
                <a:spcPct val="50000"/>
              </a:spcBef>
              <a:buFontTx/>
              <a:buChar char="•"/>
            </a:pPr>
            <a:r>
              <a:rPr lang="en-US" dirty="0"/>
              <a:t>Expertise in running hot runner, semi hot runner, hot Sprue and auto unscrewing moulds.</a:t>
            </a:r>
          </a:p>
          <a:p>
            <a:pPr algn="just">
              <a:spcBef>
                <a:spcPct val="50000"/>
              </a:spcBef>
              <a:buFontTx/>
              <a:buChar char="•"/>
            </a:pPr>
            <a:r>
              <a:rPr lang="en-US" dirty="0"/>
              <a:t>Uninterrupted power supply backed by 3 DG sets (500KVA – 2 nos &amp; 750KVA – 1 no) and UPS (80KVA , 120KVA, 400 KVA and 200 KVA). All critical machines including molding are supported by UPS.</a:t>
            </a: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www.tgpel.com</a:t>
            </a:r>
            <a:endParaRPr lang="en-US" dirty="0"/>
          </a:p>
        </p:txBody>
      </p:sp>
    </p:spTree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0"/>
            <a:ext cx="6553200" cy="609600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l"/>
            <a:r>
              <a:rPr lang="en-IN" u="sng" dirty="0"/>
              <a:t>Material Processed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700DA-7292-4B1A-ACD6-A0CAA3727AE5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990600" y="990600"/>
            <a:ext cx="3429000" cy="5181600"/>
          </a:xfrm>
          <a:prstGeom prst="rect">
            <a:avLst/>
          </a:prstGeom>
          <a:solidFill>
            <a:srgbClr val="DDDDDD">
              <a:alpha val="0"/>
            </a:srgbClr>
          </a:solidFill>
          <a:ln w="12700" cap="sq" algn="ctr">
            <a:noFill/>
            <a:miter lim="800000"/>
            <a:headEnd/>
            <a:tailEnd/>
          </a:ln>
        </p:spPr>
        <p:txBody>
          <a:bodyPr wrap="none"/>
          <a:lstStyle/>
          <a:p>
            <a:pPr marL="342900" indent="-342900">
              <a:buFont typeface="Garamond" pitchFamily="18" charset="0"/>
              <a:buAutoNum type="arabicPeriod"/>
            </a:pPr>
            <a:r>
              <a:rPr lang="en-US" sz="1600" dirty="0"/>
              <a:t>Poly Carbonate 10% - 30% GF</a:t>
            </a:r>
          </a:p>
          <a:p>
            <a:pPr marL="800100" lvl="1" indent="-342900">
              <a:buFont typeface="Garamond" pitchFamily="18" charset="0"/>
              <a:buAutoNum type="alphaLcParenR"/>
            </a:pPr>
            <a:r>
              <a:rPr lang="en-US" sz="1600" dirty="0"/>
              <a:t>PC943 </a:t>
            </a:r>
          </a:p>
          <a:p>
            <a:pPr marL="800100" lvl="1" indent="-342900">
              <a:buFont typeface="Garamond" pitchFamily="18" charset="0"/>
              <a:buAutoNum type="alphaLcParenR"/>
            </a:pPr>
            <a:r>
              <a:rPr lang="en-US" sz="1600" dirty="0"/>
              <a:t>PC143 </a:t>
            </a:r>
          </a:p>
          <a:p>
            <a:pPr marL="800100" lvl="1" indent="-342900">
              <a:buFont typeface="Garamond" pitchFamily="18" charset="0"/>
              <a:buAutoNum type="alphaLcParenR"/>
            </a:pPr>
            <a:r>
              <a:rPr lang="en-US" sz="1600" dirty="0"/>
              <a:t>PC121 </a:t>
            </a:r>
          </a:p>
          <a:p>
            <a:pPr marL="800100" lvl="1" indent="-342900">
              <a:buFont typeface="Garamond" pitchFamily="18" charset="0"/>
              <a:buAutoNum type="alphaLcParenR"/>
            </a:pPr>
            <a:r>
              <a:rPr lang="en-US" sz="1600" dirty="0"/>
              <a:t>PC123</a:t>
            </a:r>
          </a:p>
          <a:p>
            <a:pPr marL="800100" lvl="1" indent="-342900">
              <a:buFont typeface="Garamond" pitchFamily="18" charset="0"/>
              <a:buAutoNum type="alphaLcParenR"/>
            </a:pPr>
            <a:r>
              <a:rPr lang="en-US" sz="1600" dirty="0"/>
              <a:t>PC 141R</a:t>
            </a:r>
          </a:p>
          <a:p>
            <a:pPr marL="342900" indent="-342900">
              <a:buFont typeface="Garamond" pitchFamily="18" charset="0"/>
              <a:buAutoNum type="arabicPeriod"/>
            </a:pPr>
            <a:r>
              <a:rPr lang="en-US" sz="1600" dirty="0"/>
              <a:t>Poly Amide 10% - 50% GF</a:t>
            </a:r>
          </a:p>
          <a:p>
            <a:pPr marL="800100" lvl="1" indent="-342900">
              <a:buFont typeface="Garamond" pitchFamily="18" charset="0"/>
              <a:buAutoNum type="alphaLcParenR"/>
            </a:pPr>
            <a:r>
              <a:rPr lang="en-US" sz="1600" dirty="0"/>
              <a:t>PA 6</a:t>
            </a:r>
          </a:p>
          <a:p>
            <a:pPr marL="800100" lvl="1" indent="-342900">
              <a:buFont typeface="Garamond" pitchFamily="18" charset="0"/>
              <a:buAutoNum type="alphaLcParenR"/>
            </a:pPr>
            <a:r>
              <a:rPr lang="en-US" sz="1600" dirty="0"/>
              <a:t>PA66</a:t>
            </a:r>
          </a:p>
          <a:p>
            <a:pPr marL="800100" lvl="1" indent="-342900">
              <a:buFont typeface="Garamond" pitchFamily="18" charset="0"/>
              <a:buAutoNum type="alphaLcParenR"/>
            </a:pPr>
            <a:r>
              <a:rPr lang="en-US" sz="1600" dirty="0"/>
              <a:t>PA46 </a:t>
            </a:r>
          </a:p>
          <a:p>
            <a:pPr marL="800100" lvl="1" indent="-342900">
              <a:buFont typeface="Garamond" pitchFamily="18" charset="0"/>
              <a:buAutoNum type="alphaLcParenR"/>
            </a:pPr>
            <a:r>
              <a:rPr lang="en-US" sz="1600" dirty="0"/>
              <a:t>PA 11</a:t>
            </a:r>
          </a:p>
          <a:p>
            <a:pPr marL="342900" indent="-342900">
              <a:buFont typeface="Garamond" pitchFamily="18" charset="0"/>
              <a:buAutoNum type="arabicPeriod"/>
            </a:pPr>
            <a:r>
              <a:rPr lang="en-US" sz="1600" dirty="0"/>
              <a:t>Polyoxymethylene (POM)</a:t>
            </a:r>
          </a:p>
          <a:p>
            <a:pPr marL="800100" lvl="1" indent="-342900">
              <a:buFont typeface="Garamond" pitchFamily="18" charset="0"/>
              <a:buAutoNum type="alphaLcParenR"/>
            </a:pPr>
            <a:r>
              <a:rPr lang="en-US" sz="1600" dirty="0"/>
              <a:t>Delrin 500 P</a:t>
            </a:r>
          </a:p>
          <a:p>
            <a:pPr marL="800100" lvl="1" indent="-342900">
              <a:buFont typeface="Garamond" pitchFamily="18" charset="0"/>
              <a:buAutoNum type="alphaLcParenR"/>
            </a:pPr>
            <a:r>
              <a:rPr lang="en-US" sz="1600" dirty="0"/>
              <a:t>Delrin 900 P</a:t>
            </a:r>
          </a:p>
          <a:p>
            <a:pPr marL="800100" lvl="1" indent="-342900">
              <a:buFont typeface="Garamond" pitchFamily="18" charset="0"/>
              <a:buAutoNum type="alphaLcParenR"/>
            </a:pPr>
            <a:r>
              <a:rPr lang="en-US" sz="1600" dirty="0"/>
              <a:t>Delrin 100 P</a:t>
            </a:r>
          </a:p>
          <a:p>
            <a:pPr marL="342900" indent="-342900"/>
            <a:r>
              <a:rPr lang="en-US" sz="1600" dirty="0"/>
              <a:t>4.	  Polypropylene </a:t>
            </a:r>
          </a:p>
          <a:p>
            <a:pPr marL="800100" lvl="1" indent="-342900">
              <a:buFont typeface="Garamond" pitchFamily="18" charset="0"/>
              <a:buAutoNum type="alphaLcParenR"/>
            </a:pPr>
            <a:r>
              <a:rPr lang="en-US" sz="1600" dirty="0"/>
              <a:t>PP talc filled </a:t>
            </a:r>
          </a:p>
          <a:p>
            <a:pPr marL="800100" lvl="1" indent="-342900">
              <a:buFont typeface="Garamond" pitchFamily="18" charset="0"/>
              <a:buAutoNum type="alphaLcParenR"/>
            </a:pPr>
            <a:r>
              <a:rPr lang="en-US" sz="1600" dirty="0"/>
              <a:t>PP FR </a:t>
            </a:r>
          </a:p>
          <a:p>
            <a:pPr marL="342900" indent="-342900"/>
            <a:r>
              <a:rPr lang="en-US" sz="1600" dirty="0"/>
              <a:t>5.   	  Acrylonitrile butadiene styrene </a:t>
            </a:r>
          </a:p>
          <a:p>
            <a:pPr marL="800100" lvl="1" indent="-342900">
              <a:buFont typeface="Garamond" pitchFamily="18" charset="0"/>
              <a:buAutoNum type="alphaLcParenR"/>
            </a:pPr>
            <a:r>
              <a:rPr lang="en-US" sz="1600" dirty="0"/>
              <a:t>ABS 380</a:t>
            </a:r>
          </a:p>
          <a:p>
            <a:pPr marL="800100" lvl="1" indent="-342900">
              <a:buFont typeface="Garamond" pitchFamily="18" charset="0"/>
              <a:buAutoNum type="alphaLcParenR"/>
            </a:pPr>
            <a:r>
              <a:rPr lang="en-US" sz="1600" dirty="0"/>
              <a:t>ABS DOW </a:t>
            </a:r>
            <a:endParaRPr lang="en-US" sz="2800" dirty="0"/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4953000" y="1066800"/>
            <a:ext cx="3581400" cy="5105400"/>
          </a:xfrm>
          <a:prstGeom prst="rect">
            <a:avLst/>
          </a:prstGeom>
          <a:solidFill>
            <a:srgbClr val="DDDDDD">
              <a:alpha val="0"/>
            </a:srgbClr>
          </a:solidFill>
          <a:ln w="12700" cap="sq" algn="ctr">
            <a:noFill/>
            <a:miter lim="800000"/>
            <a:headEnd/>
            <a:tailEnd/>
          </a:ln>
        </p:spPr>
        <p:txBody>
          <a:bodyPr wrap="none"/>
          <a:lstStyle/>
          <a:p>
            <a:pPr marL="342900" indent="-342900"/>
            <a:r>
              <a:rPr lang="en-US" dirty="0"/>
              <a:t>6.       Poly phenylene sulfide (PPS)</a:t>
            </a:r>
          </a:p>
          <a:p>
            <a:pPr marL="800100" lvl="1" indent="-342900">
              <a:buFont typeface="Garamond" pitchFamily="18" charset="0"/>
              <a:buAutoNum type="alphaLcParenR"/>
            </a:pPr>
            <a:r>
              <a:rPr lang="en-US" dirty="0"/>
              <a:t>RYTON </a:t>
            </a:r>
          </a:p>
          <a:p>
            <a:pPr marL="800100" lvl="1" indent="-342900">
              <a:buFont typeface="Garamond" pitchFamily="18" charset="0"/>
              <a:buAutoNum type="alphaLcParenR"/>
            </a:pPr>
            <a:r>
              <a:rPr lang="en-US" dirty="0"/>
              <a:t>FORTRON</a:t>
            </a:r>
            <a:endParaRPr lang="en-US" sz="1600" dirty="0"/>
          </a:p>
          <a:p>
            <a:pPr marL="342900" indent="-342900">
              <a:buFontTx/>
              <a:buAutoNum type="arabicPeriod" startAt="7"/>
            </a:pPr>
            <a:endParaRPr lang="en-US" sz="1600" dirty="0"/>
          </a:p>
          <a:p>
            <a:pPr marL="342900" indent="-342900">
              <a:buFontTx/>
              <a:buAutoNum type="arabicPeriod" startAt="7"/>
            </a:pPr>
            <a:r>
              <a:rPr lang="en-US" sz="1600" dirty="0"/>
              <a:t>Poly Styrene (PS)</a:t>
            </a:r>
          </a:p>
          <a:p>
            <a:pPr marL="800100" lvl="1" indent="-342900">
              <a:buFont typeface="Garamond" pitchFamily="18" charset="0"/>
              <a:buAutoNum type="alphaLcParenR"/>
            </a:pPr>
            <a:r>
              <a:rPr lang="en-US" sz="1600" dirty="0"/>
              <a:t>HIPS</a:t>
            </a:r>
          </a:p>
          <a:p>
            <a:pPr marL="800100" lvl="1" indent="-342900">
              <a:buFont typeface="Garamond" pitchFamily="18" charset="0"/>
              <a:buAutoNum type="alphaLcParenR"/>
            </a:pPr>
            <a:r>
              <a:rPr lang="en-US" sz="1600" dirty="0"/>
              <a:t>SAN</a:t>
            </a:r>
          </a:p>
          <a:p>
            <a:pPr marL="342900" indent="-342900"/>
            <a:r>
              <a:rPr lang="en-US" sz="1600" dirty="0"/>
              <a:t> 8.     PC-ABS</a:t>
            </a:r>
          </a:p>
          <a:p>
            <a:pPr marL="800100" lvl="1" indent="-342900">
              <a:buFont typeface="Garamond" pitchFamily="18" charset="0"/>
              <a:buAutoNum type="alphaLcParenR"/>
            </a:pPr>
            <a:r>
              <a:rPr lang="en-US" sz="1600" dirty="0"/>
              <a:t>Cycoloy</a:t>
            </a:r>
          </a:p>
          <a:p>
            <a:pPr marL="342900" indent="-342900">
              <a:buFontTx/>
              <a:buAutoNum type="arabicPeriod" startAt="9"/>
            </a:pPr>
            <a:r>
              <a:rPr lang="en-US" sz="1600" dirty="0"/>
              <a:t>Polybutylene terephthalate</a:t>
            </a:r>
          </a:p>
          <a:p>
            <a:pPr marL="800100" lvl="1" indent="-342900">
              <a:buFont typeface="Garamond" pitchFamily="18" charset="0"/>
              <a:buAutoNum type="alphaLcParenR"/>
            </a:pPr>
            <a:r>
              <a:rPr lang="en-US" sz="1600" dirty="0"/>
              <a:t>Arnite TV4 240</a:t>
            </a:r>
          </a:p>
          <a:p>
            <a:pPr marL="800100" lvl="1" indent="-342900">
              <a:buFont typeface="Garamond" pitchFamily="18" charset="0"/>
              <a:buAutoNum type="alphaLcParenR"/>
            </a:pPr>
            <a:r>
              <a:rPr lang="en-US" sz="1600" dirty="0"/>
              <a:t>Arnite TV4 4260</a:t>
            </a:r>
          </a:p>
          <a:p>
            <a:pPr marL="342900" indent="-342900">
              <a:buFontTx/>
              <a:buAutoNum type="arabicPeriod" startAt="9"/>
            </a:pPr>
            <a:r>
              <a:rPr lang="en-US" sz="1600" dirty="0"/>
              <a:t>Poly Ethersulphone (PES)</a:t>
            </a:r>
          </a:p>
          <a:p>
            <a:pPr marL="342900" indent="-342900">
              <a:buFontTx/>
              <a:buAutoNum type="arabicPeriod" startAt="9"/>
            </a:pPr>
            <a:r>
              <a:rPr lang="en-US" sz="1600" dirty="0"/>
              <a:t>Poly phenylene oxide (PPO)</a:t>
            </a:r>
          </a:p>
          <a:p>
            <a:pPr marL="342900" indent="-342900">
              <a:buFontTx/>
              <a:buAutoNum type="arabicPeriod" startAt="9"/>
            </a:pPr>
            <a:r>
              <a:rPr lang="en-US" sz="1600" dirty="0"/>
              <a:t>Poly Vinyl Chloride (PVC)</a:t>
            </a:r>
          </a:p>
          <a:p>
            <a:pPr marL="342900" indent="-342900">
              <a:buFontTx/>
              <a:buAutoNum type="arabicPeriod" startAt="9"/>
            </a:pPr>
            <a:r>
              <a:rPr lang="en-US" sz="1600" dirty="0"/>
              <a:t>Poly Urethane (PU)</a:t>
            </a:r>
          </a:p>
          <a:p>
            <a:pPr marL="800100" lvl="1" indent="-342900">
              <a:buFont typeface="Garamond" pitchFamily="18" charset="0"/>
              <a:buAutoNum type="alphaLcParenR"/>
            </a:pPr>
            <a:r>
              <a:rPr lang="en-US" sz="1600" dirty="0"/>
              <a:t>Santoprene</a:t>
            </a:r>
          </a:p>
          <a:p>
            <a:pPr marL="800100" lvl="1" indent="-342900">
              <a:buFont typeface="Garamond" pitchFamily="18" charset="0"/>
              <a:buAutoNum type="alphaLcParenR"/>
            </a:pPr>
            <a:r>
              <a:rPr lang="en-US" sz="1600" dirty="0"/>
              <a:t>TPU</a:t>
            </a:r>
          </a:p>
          <a:p>
            <a:pPr marL="342900" indent="-342900">
              <a:buFontTx/>
              <a:buAutoNum type="arabicPeriod" startAt="9"/>
            </a:pPr>
            <a:r>
              <a:rPr lang="en-US" sz="1600" dirty="0"/>
              <a:t>Polyvinylidene fluoride (PVDF)</a:t>
            </a:r>
          </a:p>
          <a:p>
            <a:pPr marL="342900" indent="-342900">
              <a:buFontTx/>
              <a:buAutoNum type="arabicPeriod" startAt="9"/>
            </a:pPr>
            <a:r>
              <a:rPr lang="en-US" sz="1600" dirty="0"/>
              <a:t>Poly methyl methacrylate (PMMA)</a:t>
            </a:r>
          </a:p>
          <a:p>
            <a:pPr marL="342900" indent="-342900">
              <a:buFontTx/>
              <a:buAutoNum type="arabicPeriod" startAt="9"/>
            </a:pPr>
            <a:endParaRPr lang="en-US" sz="1600" dirty="0"/>
          </a:p>
          <a:p>
            <a:pPr marL="342900" indent="-342900">
              <a:buFontTx/>
              <a:buAutoNum type="arabicPeriod" startAt="9"/>
            </a:pPr>
            <a:endParaRPr lang="en-US" dirty="0"/>
          </a:p>
          <a:p>
            <a:pPr marL="342900" indent="-342900">
              <a:buFontTx/>
              <a:buAutoNum type="arabicPeriod" startAt="9"/>
            </a:pPr>
            <a:endParaRPr lang="en-US" dirty="0"/>
          </a:p>
          <a:p>
            <a:pPr marL="342900" indent="-342900">
              <a:buFontTx/>
              <a:buAutoNum type="arabicPeriod" startAt="9"/>
            </a:pPr>
            <a:endParaRPr lang="en-US" dirty="0"/>
          </a:p>
          <a:p>
            <a:pPr marL="342900" indent="-342900">
              <a:buFontTx/>
              <a:buAutoNum type="arabicPeriod" startAt="9"/>
            </a:pPr>
            <a:endParaRPr lang="en-US" dirty="0"/>
          </a:p>
          <a:p>
            <a:pPr marL="342900" indent="-342900">
              <a:buFontTx/>
              <a:buAutoNum type="arabicPeriod" startAt="9"/>
            </a:pPr>
            <a:endParaRPr lang="en-US" dirty="0"/>
          </a:p>
          <a:p>
            <a:pPr marL="342900" indent="-342900">
              <a:buFontTx/>
              <a:buAutoNum type="arabicPeriod" startAt="9"/>
            </a:pPr>
            <a:endParaRPr lang="en-US" dirty="0"/>
          </a:p>
          <a:p>
            <a:pPr marL="800100" lvl="1" indent="-342900"/>
            <a:endParaRPr lang="en-US" dirty="0"/>
          </a:p>
          <a:p>
            <a:pPr marL="800100" lvl="1" indent="-342900">
              <a:buFont typeface="Garamond" pitchFamily="18" charset="0"/>
              <a:buAutoNum type="alphaLcParenR"/>
            </a:pPr>
            <a:endParaRPr lang="en-US" dirty="0"/>
          </a:p>
          <a:p>
            <a:pPr marL="342900" indent="-342900"/>
            <a:endParaRPr lang="en-US" dirty="0"/>
          </a:p>
          <a:p>
            <a:pPr marL="342900" indent="-342900"/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www.tgpel.com</a:t>
            </a:r>
            <a:endParaRPr lang="en-US" dirty="0"/>
          </a:p>
        </p:txBody>
      </p:sp>
    </p:spTree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4" name="Rectangle 4"/>
          <p:cNvSpPr>
            <a:spLocks noChangeArrowheads="1"/>
          </p:cNvSpPr>
          <p:nvPr/>
        </p:nvSpPr>
        <p:spPr bwMode="auto">
          <a:xfrm>
            <a:off x="304800" y="838200"/>
            <a:ext cx="8458200" cy="5715000"/>
          </a:xfrm>
          <a:prstGeom prst="rect">
            <a:avLst/>
          </a:prstGeom>
          <a:solidFill>
            <a:srgbClr val="EAEAEA">
              <a:alpha val="0"/>
            </a:srgbClr>
          </a:solidFill>
          <a:ln w="9525" algn="ctr">
            <a:noFill/>
            <a:miter lim="800000"/>
            <a:headEnd/>
            <a:tailEnd/>
          </a:ln>
        </p:spPr>
        <p:txBody>
          <a:bodyPr/>
          <a:lstStyle/>
          <a:p>
            <a:pPr indent="-342900" algn="just">
              <a:spcBef>
                <a:spcPct val="50000"/>
              </a:spcBef>
              <a:buFontTx/>
              <a:buChar char="•"/>
            </a:pPr>
            <a:r>
              <a:rPr lang="en-US" sz="2000" dirty="0"/>
              <a:t>Developed moulds of Energy Meter Components for </a:t>
            </a:r>
            <a:r>
              <a:rPr lang="en-US" sz="2000" dirty="0" err="1"/>
              <a:t>Socomec</a:t>
            </a:r>
            <a:r>
              <a:rPr lang="en-US" sz="2000" dirty="0"/>
              <a:t>-France and exported components for 10 years since 2005.</a:t>
            </a:r>
          </a:p>
          <a:p>
            <a:pPr indent="-342900" algn="just">
              <a:spcBef>
                <a:spcPct val="50000"/>
              </a:spcBef>
              <a:buFontTx/>
              <a:buChar char="•"/>
            </a:pPr>
            <a:endParaRPr lang="en-US" sz="2000" dirty="0"/>
          </a:p>
          <a:p>
            <a:pPr indent="-342900" algn="just">
              <a:spcBef>
                <a:spcPct val="50000"/>
              </a:spcBef>
              <a:buFontTx/>
              <a:buChar char="•"/>
            </a:pPr>
            <a:r>
              <a:rPr lang="en-US" sz="2000" dirty="0"/>
              <a:t>Moulds exported to </a:t>
            </a:r>
            <a:r>
              <a:rPr lang="en-US" sz="2000" dirty="0" err="1"/>
              <a:t>Socomec</a:t>
            </a:r>
            <a:r>
              <a:rPr lang="en-US" sz="2000" dirty="0"/>
              <a:t>-France. </a:t>
            </a:r>
          </a:p>
          <a:p>
            <a:pPr indent="-342900" algn="just">
              <a:spcBef>
                <a:spcPct val="50000"/>
              </a:spcBef>
              <a:buFontTx/>
              <a:buChar char="•"/>
            </a:pPr>
            <a:endParaRPr lang="en-US" sz="2000" dirty="0"/>
          </a:p>
          <a:p>
            <a:pPr indent="-342900" algn="just">
              <a:spcBef>
                <a:spcPct val="50000"/>
              </a:spcBef>
              <a:buFontTx/>
              <a:buChar char="•"/>
            </a:pPr>
            <a:r>
              <a:rPr lang="en-US" sz="2000" dirty="0"/>
              <a:t>Moulds  exported to Timex, USA.</a:t>
            </a:r>
          </a:p>
          <a:p>
            <a:pPr indent="-342900" algn="just">
              <a:spcBef>
                <a:spcPct val="50000"/>
              </a:spcBef>
              <a:buFontTx/>
              <a:buChar char="•"/>
            </a:pPr>
            <a:endParaRPr lang="en-US" sz="2000" dirty="0"/>
          </a:p>
          <a:p>
            <a:pPr indent="-342900" algn="just">
              <a:spcBef>
                <a:spcPct val="50000"/>
              </a:spcBef>
              <a:buFontTx/>
              <a:buChar char="•"/>
            </a:pPr>
            <a:r>
              <a:rPr lang="en-US" sz="2000" dirty="0"/>
              <a:t>Moulds  exported to Schneider-Finland, Schneider-Spain, Schneider-Denmark, Schneider-China &amp; Schneider-France.</a:t>
            </a:r>
          </a:p>
          <a:p>
            <a:pPr indent="-342900" algn="just">
              <a:spcBef>
                <a:spcPct val="50000"/>
              </a:spcBef>
              <a:buFontTx/>
              <a:buChar char="•"/>
            </a:pPr>
            <a:endParaRPr lang="en-US" sz="2000" dirty="0"/>
          </a:p>
          <a:p>
            <a:pPr indent="-342900" algn="just">
              <a:spcBef>
                <a:spcPct val="50000"/>
              </a:spcBef>
              <a:buFontTx/>
              <a:buChar char="•"/>
            </a:pPr>
            <a:r>
              <a:rPr lang="en-US" sz="2000" dirty="0"/>
              <a:t>Moulds for GM exported to NYX, USA.</a:t>
            </a:r>
          </a:p>
          <a:p>
            <a:pPr indent="-342900" algn="just">
              <a:spcBef>
                <a:spcPct val="50000"/>
              </a:spcBef>
              <a:buFontTx/>
              <a:buChar char="•"/>
            </a:pPr>
            <a:endParaRPr lang="en-US" sz="2000" dirty="0"/>
          </a:p>
          <a:p>
            <a:pPr indent="-342900" algn="just">
              <a:spcBef>
                <a:spcPct val="50000"/>
              </a:spcBef>
              <a:buFontTx/>
              <a:buChar char="•"/>
            </a:pPr>
            <a:r>
              <a:rPr lang="en-US" sz="2000" dirty="0"/>
              <a:t>Moulds exported to BRB cables, Bangladesh.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228600" y="0"/>
            <a:ext cx="6553200" cy="609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>
              <a:spcBef>
                <a:spcPct val="0"/>
              </a:spcBef>
              <a:buNone/>
              <a:defRPr sz="4400" u="sng">
                <a:latin typeface="+mj-lt"/>
                <a:ea typeface="+mj-ea"/>
                <a:cs typeface="+mj-cs"/>
              </a:defRPr>
            </a:lvl1pPr>
          </a:lstStyle>
          <a:p>
            <a:r>
              <a:rPr lang="en-IN" dirty="0"/>
              <a:t>Exports Footprints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www.tgpel.com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700DA-7292-4B1A-ACD6-A0CAA3727AE5}" type="slidenum">
              <a:rPr lang="en-US" smtClean="0"/>
              <a:pPr/>
              <a:t>18</a:t>
            </a:fld>
            <a:endParaRPr lang="en-US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9099"/>
            <a:ext cx="4495800" cy="609600"/>
          </a:xfrm>
        </p:spPr>
        <p:txBody>
          <a:bodyPr>
            <a:noAutofit/>
          </a:bodyPr>
          <a:lstStyle/>
          <a:p>
            <a:pPr algn="l"/>
            <a:r>
              <a:rPr lang="en-IN" sz="3600" u="sng" dirty="0"/>
              <a:t>Competitive</a:t>
            </a:r>
            <a:r>
              <a:rPr lang="en-IN" sz="3200" u="sng" dirty="0"/>
              <a:t> advantage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700DA-7292-4B1A-ACD6-A0CAA3727AE5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6" name="Text Box 12"/>
          <p:cNvSpPr txBox="1">
            <a:spLocks noChangeArrowheads="1"/>
          </p:cNvSpPr>
          <p:nvPr/>
        </p:nvSpPr>
        <p:spPr bwMode="auto">
          <a:xfrm>
            <a:off x="457200" y="914400"/>
            <a:ext cx="8382000" cy="5562600"/>
          </a:xfrm>
          <a:prstGeom prst="rect">
            <a:avLst/>
          </a:prstGeom>
          <a:solidFill>
            <a:srgbClr val="EAEAEA">
              <a:alpha val="0"/>
            </a:srgbClr>
          </a:solidFill>
          <a:ln w="9525" algn="ctr">
            <a:noFill/>
            <a:miter lim="800000"/>
            <a:headEnd/>
            <a:tailEnd/>
          </a:ln>
        </p:spPr>
        <p:txBody>
          <a:bodyPr/>
          <a:lstStyle/>
          <a:p>
            <a:pPr marL="285750" indent="-285750" algn="just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dirty="0"/>
              <a:t>TGPEL provides one stop shop solution for mould development, part manufacturing, sub-assembly and complete product assemblies to its esteemed customers.</a:t>
            </a:r>
          </a:p>
          <a:p>
            <a:pPr marL="285750" indent="-285750" algn="just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dirty="0"/>
              <a:t>MSIL – VSA approved Green Supplier.</a:t>
            </a:r>
          </a:p>
          <a:p>
            <a:pPr marL="285750" indent="-285750" algn="just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dirty="0"/>
              <a:t>Organization structure capable of handling multi-locational facilities.</a:t>
            </a:r>
          </a:p>
          <a:p>
            <a:pPr marL="285750" indent="-285750" algn="just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dirty="0"/>
              <a:t>Experienced Designers and CAM engineers.</a:t>
            </a:r>
          </a:p>
          <a:p>
            <a:pPr marL="285750" indent="-285750" algn="just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dirty="0"/>
              <a:t>Qualified tool makers and CNC operators.</a:t>
            </a:r>
          </a:p>
          <a:p>
            <a:pPr marL="285750" indent="-285750" algn="just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dirty="0"/>
              <a:t>In-house Mould Trial and Moulding facility.</a:t>
            </a:r>
          </a:p>
          <a:p>
            <a:pPr marL="285750" indent="-285750" algn="just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dirty="0"/>
              <a:t>Effective preventive maintenance system for machines and moulds.</a:t>
            </a:r>
          </a:p>
          <a:p>
            <a:pPr marL="285750" indent="-285750" algn="just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dirty="0"/>
              <a:t>In-house heat treatment facility.</a:t>
            </a:r>
          </a:p>
          <a:p>
            <a:pPr marL="285750" indent="-285750" algn="just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dirty="0"/>
              <a:t>In-house inspection facility up to 1 micron.</a:t>
            </a:r>
          </a:p>
          <a:p>
            <a:pPr marL="285750" indent="-285750" algn="just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dirty="0"/>
              <a:t>Capable to develop and process fully automated moulds.</a:t>
            </a:r>
          </a:p>
          <a:p>
            <a:pPr marL="285750" indent="-285750" algn="just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dirty="0"/>
              <a:t>Capable to develop and process multi  cavity moulds with low cycle time and dimensional accuracy.</a:t>
            </a:r>
          </a:p>
          <a:p>
            <a:pPr marL="285750" indent="-285750" algn="just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dirty="0"/>
              <a:t>Capable to process all kinds of engineering plastics and parts having mirror finish.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www.tgpel.com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9349992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700DA-7292-4B1A-ACD6-A0CAA3727AE5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309394" y="877612"/>
            <a:ext cx="3662531" cy="217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Rectangle 8"/>
          <p:cNvSpPr>
            <a:spLocks noGrp="1" noChangeArrowheads="1"/>
          </p:cNvSpPr>
          <p:nvPr>
            <p:ph idx="1"/>
          </p:nvPr>
        </p:nvSpPr>
        <p:spPr>
          <a:xfrm>
            <a:off x="4038600" y="1143000"/>
            <a:ext cx="4929379" cy="5257800"/>
          </a:xfrm>
          <a:solidFill>
            <a:srgbClr val="DDDDDD">
              <a:alpha val="0"/>
            </a:srgbClr>
          </a:solidFill>
        </p:spPr>
        <p:txBody>
          <a:bodyPr>
            <a:noAutofit/>
          </a:bodyPr>
          <a:lstStyle/>
          <a:p>
            <a:pPr algn="just"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en-US" sz="1800" dirty="0"/>
              <a:t>    	</a:t>
            </a:r>
          </a:p>
          <a:p>
            <a:pPr algn="just">
              <a:lnSpc>
                <a:spcPct val="120000"/>
              </a:lnSpc>
            </a:pPr>
            <a:r>
              <a:rPr lang="en-US" sz="1800" dirty="0"/>
              <a:t>Plant Location:  </a:t>
            </a:r>
            <a:r>
              <a:rPr lang="en-US" sz="1800" b="1" dirty="0"/>
              <a:t>NOIDA</a:t>
            </a:r>
          </a:p>
          <a:p>
            <a:pPr algn="just">
              <a:lnSpc>
                <a:spcPct val="120000"/>
              </a:lnSpc>
            </a:pPr>
            <a:r>
              <a:rPr lang="en-US" sz="1800" dirty="0"/>
              <a:t>No of Employees:  </a:t>
            </a:r>
            <a:r>
              <a:rPr lang="en-US" sz="1800" b="1" dirty="0"/>
              <a:t>450</a:t>
            </a:r>
          </a:p>
          <a:p>
            <a:pPr marL="0" indent="0" algn="just">
              <a:lnSpc>
                <a:spcPct val="120000"/>
              </a:lnSpc>
              <a:buNone/>
            </a:pPr>
            <a:endParaRPr lang="en-US" sz="1800" dirty="0"/>
          </a:p>
          <a:p>
            <a:pPr algn="just">
              <a:lnSpc>
                <a:spcPct val="120000"/>
              </a:lnSpc>
            </a:pPr>
            <a:r>
              <a:rPr lang="en-US" sz="1800" dirty="0"/>
              <a:t>1988:  Established Operation.</a:t>
            </a:r>
          </a:p>
          <a:p>
            <a:pPr algn="just">
              <a:lnSpc>
                <a:spcPct val="120000"/>
              </a:lnSpc>
            </a:pPr>
            <a:r>
              <a:rPr lang="en-US" sz="1800" dirty="0"/>
              <a:t>1998: Started commercial tooling and plastic 	component business.</a:t>
            </a:r>
          </a:p>
          <a:p>
            <a:pPr algn="just">
              <a:lnSpc>
                <a:spcPct val="120000"/>
              </a:lnSpc>
            </a:pPr>
            <a:r>
              <a:rPr lang="en-US" sz="1800" dirty="0"/>
              <a:t>2008:  Hived off as </a:t>
            </a:r>
            <a:r>
              <a:rPr lang="en-US" sz="1600" dirty="0">
                <a:latin typeface="Trebuchet MS" panose="020B0603020202020204" pitchFamily="34" charset="0"/>
              </a:rPr>
              <a:t>TGPEL Precision</a:t>
            </a:r>
            <a:br>
              <a:rPr lang="en-US" sz="1600" dirty="0">
                <a:latin typeface="Trebuchet MS" panose="020B0603020202020204" pitchFamily="34" charset="0"/>
              </a:rPr>
            </a:br>
            <a:r>
              <a:rPr lang="en-US" sz="1600" dirty="0">
                <a:latin typeface="Trebuchet MS" panose="020B0603020202020204" pitchFamily="34" charset="0"/>
              </a:rPr>
              <a:t> Engineering Limited.</a:t>
            </a:r>
          </a:p>
          <a:p>
            <a:pPr algn="just">
              <a:lnSpc>
                <a:spcPct val="120000"/>
              </a:lnSpc>
            </a:pPr>
            <a:r>
              <a:rPr lang="en-US" sz="1800" dirty="0"/>
              <a:t>2009:  Operation shifted to new facility.</a:t>
            </a:r>
          </a:p>
          <a:p>
            <a:pPr algn="just">
              <a:lnSpc>
                <a:spcPct val="120000"/>
              </a:lnSpc>
            </a:pPr>
            <a:r>
              <a:rPr lang="en-US" sz="1800" dirty="0"/>
              <a:t>2019: Construction of 2</a:t>
            </a:r>
            <a:r>
              <a:rPr lang="en-US" sz="1800" baseline="30000" dirty="0"/>
              <a:t>nd</a:t>
            </a:r>
            <a:r>
              <a:rPr lang="en-US" sz="1800" dirty="0"/>
              <a:t> Plant under progress     (Commencement of operation from July 2019)</a:t>
            </a:r>
          </a:p>
          <a:p>
            <a:pPr algn="just">
              <a:lnSpc>
                <a:spcPct val="120000"/>
              </a:lnSpc>
            </a:pPr>
            <a:r>
              <a:rPr lang="en-US" sz="1800" dirty="0"/>
              <a:t>2020:  Planning to set up 3</a:t>
            </a:r>
            <a:r>
              <a:rPr lang="en-US" sz="1800" baseline="30000" dirty="0"/>
              <a:t>rd</a:t>
            </a:r>
            <a:r>
              <a:rPr lang="en-US" sz="1800" dirty="0"/>
              <a:t> plant in Gujarat</a:t>
            </a:r>
          </a:p>
          <a:p>
            <a:pPr algn="just">
              <a:lnSpc>
                <a:spcPct val="120000"/>
              </a:lnSpc>
              <a:buFont typeface="Wingdings" pitchFamily="2" charset="2"/>
              <a:buNone/>
            </a:pPr>
            <a:endParaRPr lang="en-US" sz="1800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www.tgpel.com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309393" y="2895600"/>
            <a:ext cx="3648919" cy="3659434"/>
            <a:chOff x="396050" y="1559549"/>
            <a:chExt cx="4021334" cy="5569720"/>
          </a:xfrm>
        </p:grpSpPr>
        <p:pic>
          <p:nvPicPr>
            <p:cNvPr id="10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6050" y="4457204"/>
              <a:ext cx="4013856" cy="26720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1" name="Group 10"/>
            <p:cNvGrpSpPr/>
            <p:nvPr/>
          </p:nvGrpSpPr>
          <p:grpSpPr>
            <a:xfrm>
              <a:off x="397297" y="1559549"/>
              <a:ext cx="4020087" cy="2897656"/>
              <a:chOff x="397297" y="-1142174"/>
              <a:chExt cx="4020087" cy="2897656"/>
            </a:xfrm>
          </p:grpSpPr>
          <p:pic>
            <p:nvPicPr>
              <p:cNvPr id="12" name="Picture 2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rightnessContrast bright="7000" contrast="5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85616" y="-1142174"/>
                <a:ext cx="1931768" cy="144882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3" name="Picture 4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rightnessContrast bright="14000" contrast="1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7297" y="-1142174"/>
                <a:ext cx="2173240" cy="289765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4" name="Picture 3"/>
              <p:cNvPicPr>
                <a:picLocks noChangeAspect="1" noChangeArrowheads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570536" y="306653"/>
                <a:ext cx="1840616" cy="144882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</p:grpSp>
      <p:sp>
        <p:nvSpPr>
          <p:cNvPr id="15" name="Title 1"/>
          <p:cNvSpPr txBox="1">
            <a:spLocks/>
          </p:cNvSpPr>
          <p:nvPr/>
        </p:nvSpPr>
        <p:spPr>
          <a:xfrm>
            <a:off x="304800" y="0"/>
            <a:ext cx="6781800" cy="609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IN" sz="4000" u="sng" dirty="0"/>
              <a:t>About Us.</a:t>
            </a:r>
          </a:p>
        </p:txBody>
      </p:sp>
    </p:spTree>
    <p:extLst>
      <p:ext uri="{BB962C8B-B14F-4D97-AF65-F5344CB8AC3E}">
        <p14:creationId xmlns:p14="http://schemas.microsoft.com/office/powerpoint/2010/main" val="83593724"/>
      </p:ext>
    </p:extLst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www.tgpel.com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700DA-7292-4B1A-ACD6-A0CAA3727AE5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46" name="Title 1"/>
          <p:cNvSpPr>
            <a:spLocks noGrp="1"/>
          </p:cNvSpPr>
          <p:nvPr>
            <p:ph type="title"/>
          </p:nvPr>
        </p:nvSpPr>
        <p:spPr>
          <a:xfrm>
            <a:off x="83086" y="7937"/>
            <a:ext cx="4343399" cy="609600"/>
          </a:xfrm>
        </p:spPr>
        <p:txBody>
          <a:bodyPr>
            <a:normAutofit/>
          </a:bodyPr>
          <a:lstStyle/>
          <a:p>
            <a:pPr algn="l"/>
            <a:r>
              <a:rPr lang="en-IN" sz="3200" u="sng" dirty="0"/>
              <a:t>Esteemed Customers</a:t>
            </a:r>
          </a:p>
        </p:txBody>
      </p:sp>
      <p:sp>
        <p:nvSpPr>
          <p:cNvPr id="2" name="AutoShape 2" descr="Image result for asahi india glass ltd log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grpSp>
        <p:nvGrpSpPr>
          <p:cNvPr id="6" name="Group 5"/>
          <p:cNvGrpSpPr/>
          <p:nvPr/>
        </p:nvGrpSpPr>
        <p:grpSpPr>
          <a:xfrm>
            <a:off x="381000" y="1132366"/>
            <a:ext cx="8275173" cy="5039834"/>
            <a:chOff x="381000" y="1132366"/>
            <a:chExt cx="8275173" cy="5039834"/>
          </a:xfrm>
        </p:grpSpPr>
        <p:grpSp>
          <p:nvGrpSpPr>
            <p:cNvPr id="3" name="Group 2"/>
            <p:cNvGrpSpPr/>
            <p:nvPr/>
          </p:nvGrpSpPr>
          <p:grpSpPr>
            <a:xfrm>
              <a:off x="381000" y="1245491"/>
              <a:ext cx="8275173" cy="4926709"/>
              <a:chOff x="542419" y="1872535"/>
              <a:chExt cx="6772781" cy="4071065"/>
            </a:xfrm>
          </p:grpSpPr>
          <p:grpSp>
            <p:nvGrpSpPr>
              <p:cNvPr id="66" name="Group 65"/>
              <p:cNvGrpSpPr/>
              <p:nvPr/>
            </p:nvGrpSpPr>
            <p:grpSpPr>
              <a:xfrm>
                <a:off x="542419" y="1872535"/>
                <a:ext cx="6772781" cy="4071065"/>
                <a:chOff x="581068" y="1321859"/>
                <a:chExt cx="8318357" cy="6463253"/>
              </a:xfrm>
            </p:grpSpPr>
            <p:pic>
              <p:nvPicPr>
                <p:cNvPr id="67" name="Picture 8"/>
                <p:cNvPicPr>
                  <a:picLocks noChangeAspect="1" noChangeArrowheads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017127" y="4888533"/>
                  <a:ext cx="1162051" cy="94297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68" name="Picture 9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318239" y="6165371"/>
                  <a:ext cx="1409699" cy="56197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69" name="Picture 10"/>
                <p:cNvPicPr>
                  <a:picLocks noChangeAspect="1" noChangeArrowheads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179899" y="6948500"/>
                  <a:ext cx="800100" cy="7239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0" name="Picture 11"/>
                <p:cNvPicPr>
                  <a:picLocks noChangeAspect="1" noChangeArrowheads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724929" y="6938976"/>
                  <a:ext cx="1493823" cy="73342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grpSp>
              <p:nvGrpSpPr>
                <p:cNvPr id="71" name="Group 70"/>
                <p:cNvGrpSpPr/>
                <p:nvPr/>
              </p:nvGrpSpPr>
              <p:grpSpPr>
                <a:xfrm>
                  <a:off x="581068" y="1321859"/>
                  <a:ext cx="8318357" cy="6463253"/>
                  <a:chOff x="581068" y="1321859"/>
                  <a:chExt cx="8318357" cy="6463253"/>
                </a:xfrm>
              </p:grpSpPr>
              <p:pic>
                <p:nvPicPr>
                  <p:cNvPr id="72" name="Picture 5"/>
                  <p:cNvPicPr>
                    <a:picLocks noChangeAspect="1" noChangeArrowheads="1"/>
                  </p:cNvPicPr>
                  <p:nvPr/>
                </p:nvPicPr>
                <p:blipFill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5445195" y="1333681"/>
                    <a:ext cx="1558925" cy="387351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73" name="Picture 6"/>
                  <p:cNvPicPr>
                    <a:picLocks noChangeAspect="1" noChangeArrowheads="1"/>
                  </p:cNvPicPr>
                  <p:nvPr/>
                </p:nvPicPr>
                <p:blipFill>
                  <a:blip r:embed="rId7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7322915" y="1349557"/>
                    <a:ext cx="1425575" cy="371474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74" name="Picture 7"/>
                  <p:cNvPicPr>
                    <a:picLocks noChangeAspect="1" noChangeArrowheads="1"/>
                  </p:cNvPicPr>
                  <p:nvPr/>
                </p:nvPicPr>
                <p:blipFill>
                  <a:blip r:embed="rId8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7485634" y="2024229"/>
                    <a:ext cx="1100137" cy="881061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75" name="Picture 2"/>
                  <p:cNvPicPr>
                    <a:picLocks noChangeAspect="1" noChangeArrowheads="1"/>
                  </p:cNvPicPr>
                  <p:nvPr/>
                </p:nvPicPr>
                <p:blipFill>
                  <a:blip r:embed="rId9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4104698" y="3970925"/>
                    <a:ext cx="1185862" cy="795337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grpSp>
                <p:nvGrpSpPr>
                  <p:cNvPr id="76" name="Group 75"/>
                  <p:cNvGrpSpPr/>
                  <p:nvPr/>
                </p:nvGrpSpPr>
                <p:grpSpPr>
                  <a:xfrm>
                    <a:off x="581068" y="1321859"/>
                    <a:ext cx="8318357" cy="6463253"/>
                    <a:chOff x="581068" y="1321859"/>
                    <a:chExt cx="8318357" cy="6463253"/>
                  </a:xfrm>
                </p:grpSpPr>
                <p:grpSp>
                  <p:nvGrpSpPr>
                    <p:cNvPr id="77" name="Group 32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581068" y="1321859"/>
                      <a:ext cx="8318357" cy="6463253"/>
                      <a:chOff x="506821" y="936513"/>
                      <a:chExt cx="8318949" cy="6463584"/>
                    </a:xfrm>
                  </p:grpSpPr>
                  <p:pic>
                    <p:nvPicPr>
                      <p:cNvPr id="81" name="Picture 70" descr="Related image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 cstate="print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6674" y="1053876"/>
                        <a:ext cx="1214446" cy="24144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  <p:pic>
                    <p:nvPicPr>
                      <p:cNvPr id="82" name="Picture 74" descr="Related image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 cstate="print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65392" y="1974452"/>
                        <a:ext cx="1002514" cy="28575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  <p:pic>
                    <p:nvPicPr>
                      <p:cNvPr id="83" name="Picture 78" descr="Related image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 cstate="print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90859" y="3855531"/>
                        <a:ext cx="1571636" cy="3727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  <p:pic>
                    <p:nvPicPr>
                      <p:cNvPr id="84" name="Picture 80" descr="Related image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 cstate="print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3568" y="1772816"/>
                        <a:ext cx="1218827" cy="64294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  <p:pic>
                    <p:nvPicPr>
                      <p:cNvPr id="86" name="Picture 90" descr="Related image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 cstate="print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03943" y="2718121"/>
                        <a:ext cx="1071570" cy="5634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  <p:pic>
                    <p:nvPicPr>
                      <p:cNvPr id="87" name="Picture 94" descr="Related image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24126" y="2865499"/>
                        <a:ext cx="1000131" cy="33337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  <p:pic>
                    <p:nvPicPr>
                      <p:cNvPr id="88" name="Picture 106" descr="Related image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 cstate="print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21450" y="936513"/>
                        <a:ext cx="1214446" cy="52047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  <p:pic>
                    <p:nvPicPr>
                      <p:cNvPr id="89" name="Picture 2" descr="https://media.licdn.com/media/p/1/005/029/3bf/3c581cc.png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 cstate="print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4247" y="2789321"/>
                        <a:ext cx="1296143" cy="36918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  <p:pic>
                    <p:nvPicPr>
                      <p:cNvPr id="90" name="Picture 10" descr="Image result for logo secure meter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3568" y="4823062"/>
                        <a:ext cx="1123950" cy="3429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  <p:pic>
                    <p:nvPicPr>
                      <p:cNvPr id="91" name="Picture 12" descr="Image result for logo anchor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 cstate="print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83768" y="4607038"/>
                        <a:ext cx="785818" cy="78581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  <p:pic>
                    <p:nvPicPr>
                      <p:cNvPr id="92" name="Picture 30" descr="http://vidyutbazar.com/media/bazar/image/h/p/hpl.jpg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 cstate="print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30765" y="5688357"/>
                        <a:ext cx="1285883" cy="64294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  <p:pic>
                    <p:nvPicPr>
                      <p:cNvPr id="93" name="Picture 32" descr="Image result for logo socomec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6821" y="5780273"/>
                        <a:ext cx="1714512" cy="46596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  <p:pic>
                    <p:nvPicPr>
                      <p:cNvPr id="94" name="Picture 38" descr="Related image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2" cstate="print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60604" y="5625775"/>
                        <a:ext cx="1071570" cy="86154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  <p:pic>
                    <p:nvPicPr>
                      <p:cNvPr id="95" name="Picture 104" descr="Related image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3" cstate="print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89182" y="4861623"/>
                        <a:ext cx="1058340" cy="35719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  <p:pic>
                    <p:nvPicPr>
                      <p:cNvPr id="96" name="Picture 112" descr="Related image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4" cstate="print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68448" y="4823062"/>
                        <a:ext cx="1357322" cy="395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  <p:pic>
                    <p:nvPicPr>
                      <p:cNvPr id="97" name="Picture 40" descr="Image result for logo kohler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5" cstate="print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5786" y="6793474"/>
                        <a:ext cx="986903" cy="35719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  <p:pic>
                    <p:nvPicPr>
                      <p:cNvPr id="98" name="Picture 48" descr="Image result for logo corob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02550" y="6608299"/>
                        <a:ext cx="759029" cy="64294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  <p:pic>
                    <p:nvPicPr>
                      <p:cNvPr id="99" name="Picture 62" descr="Image result for logo gillette vector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7" cstate="print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95736" y="6554161"/>
                        <a:ext cx="1357322" cy="84593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grpSp>
                <p:pic>
                  <p:nvPicPr>
                    <p:cNvPr id="78" name="Picture 4" descr="Image result for mikuni india logo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28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5780251" y="2258233"/>
                      <a:ext cx="1223869" cy="413055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  <p:pic>
                  <p:nvPicPr>
                    <p:cNvPr id="79" name="Picture 8" descr="Image result for polycab logo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29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6034428" y="5940749"/>
                      <a:ext cx="690561" cy="690563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  <p:pic>
                  <p:nvPicPr>
                    <p:cNvPr id="80" name="Picture 10" descr="Image result for padmini vna logo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30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2431104" y="1836735"/>
                      <a:ext cx="1183965" cy="1183964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</p:grpSp>
            </p:grpSp>
          </p:grpSp>
          <p:pic>
            <p:nvPicPr>
              <p:cNvPr id="39" name="Picture 88" descr="Related image"/>
              <p:cNvPicPr>
                <a:picLocks noChangeAspect="1" noChangeArrowheads="1"/>
              </p:cNvPicPr>
              <p:nvPr/>
            </p:nvPicPr>
            <p:blipFill>
              <a:blip r:embed="rId3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91774" y="3588279"/>
                <a:ext cx="931452" cy="40665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0" name="Picture 98" descr="Related image"/>
              <p:cNvPicPr>
                <a:picLocks noChangeAspect="1" noChangeArrowheads="1"/>
              </p:cNvPicPr>
              <p:nvPr/>
            </p:nvPicPr>
            <p:blipFill>
              <a:blip r:embed="rId3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366593" y="2894434"/>
                <a:ext cx="602704" cy="6027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1" name="Picture 8" descr="Related image"/>
              <p:cNvPicPr>
                <a:picLocks noChangeAspect="1" noChangeArrowheads="1"/>
              </p:cNvPicPr>
              <p:nvPr/>
            </p:nvPicPr>
            <p:blipFill>
              <a:blip r:embed="rId33" cstate="print"/>
              <a:srcRect/>
              <a:stretch>
                <a:fillRect/>
              </a:stretch>
            </p:blipFill>
            <p:spPr bwMode="auto">
              <a:xfrm>
                <a:off x="4833560" y="2861093"/>
                <a:ext cx="662788" cy="662789"/>
              </a:xfrm>
              <a:prstGeom prst="rect">
                <a:avLst/>
              </a:prstGeom>
              <a:noFill/>
            </p:spPr>
          </p:pic>
          <p:pic>
            <p:nvPicPr>
              <p:cNvPr id="42" name="Picture 14" descr="https://encrypted-tbn0.gstatic.com/images?q=tbn:ANd9GcRiyjYNoUQBzpNkYH4-3XL5HZ_h1dPiqezFnhjgwRYRAJZotC2h"/>
              <p:cNvPicPr>
                <a:picLocks noChangeAspect="1" noChangeArrowheads="1"/>
              </p:cNvPicPr>
              <p:nvPr/>
            </p:nvPicPr>
            <p:blipFill>
              <a:blip r:embed="rId34" cstate="print"/>
              <a:srcRect/>
              <a:stretch>
                <a:fillRect/>
              </a:stretch>
            </p:blipFill>
            <p:spPr bwMode="auto">
              <a:xfrm>
                <a:off x="4789145" y="3702024"/>
                <a:ext cx="723291" cy="292240"/>
              </a:xfrm>
              <a:prstGeom prst="rect">
                <a:avLst/>
              </a:prstGeom>
              <a:noFill/>
            </p:spPr>
          </p:pic>
          <p:pic>
            <p:nvPicPr>
              <p:cNvPr id="43" name="Picture 8" descr="http://www.minda.co.in/minda/images/new_minda_logo.gif"/>
              <p:cNvPicPr>
                <a:picLocks noChangeAspect="1" noChangeArrowheads="1"/>
              </p:cNvPicPr>
              <p:nvPr/>
            </p:nvPicPr>
            <p:blipFill>
              <a:blip r:embed="rId35" cstate="print"/>
              <a:srcRect/>
              <a:stretch>
                <a:fillRect/>
              </a:stretch>
            </p:blipFill>
            <p:spPr bwMode="auto">
              <a:xfrm>
                <a:off x="6019056" y="3631343"/>
                <a:ext cx="1296144" cy="362921"/>
              </a:xfrm>
              <a:prstGeom prst="rect">
                <a:avLst/>
              </a:prstGeom>
              <a:noFill/>
            </p:spPr>
          </p:pic>
        </p:grpSp>
        <p:pic>
          <p:nvPicPr>
            <p:cNvPr id="3076" name="Picture 4" descr="Image result for asahi india glass ltd logo"/>
            <p:cNvPicPr>
              <a:picLocks noChangeAspect="1" noChangeArrowheads="1"/>
            </p:cNvPicPr>
            <p:nvPr/>
          </p:nvPicPr>
          <p:blipFill>
            <a:blip r:embed="rId3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99075" y="1132366"/>
              <a:ext cx="877725" cy="6660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375025361"/>
      </p:ext>
    </p:extLst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www.tgpel.com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700DA-7292-4B1A-ACD6-A0CAA3727AE5}" type="slidenum">
              <a:rPr lang="en-US" smtClean="0"/>
              <a:pPr/>
              <a:t>21</a:t>
            </a:fld>
            <a:endParaRPr lang="en-US" dirty="0"/>
          </a:p>
        </p:txBody>
      </p:sp>
      <p:pic>
        <p:nvPicPr>
          <p:cNvPr id="2051" name="Picture 3" descr="D:\TGPEL\Comp Photos\parts pic\png\DSC_6387 copy.pn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5000" contras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495800" y="3593729"/>
            <a:ext cx="3645506" cy="2910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D:\TGPEL\Comp Photos\parts pic\png\DSC_6388 copy.png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191000" y="693790"/>
            <a:ext cx="3861171" cy="2931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D:\TGPEL\Comp Photos\parts pic\png\DSC_6392 copy.png"/>
          <p:cNvPicPr>
            <a:picLocks noChangeAspect="1" noChangeArrowheads="1"/>
          </p:cNvPicPr>
          <p:nvPr/>
        </p:nvPicPr>
        <p:blipFill rotWithShape="1">
          <a:blip r:embed="rId7" cstate="email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" contrast="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6044950">
            <a:off x="-621212" y="2303848"/>
            <a:ext cx="5551789" cy="2764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304800" y="0"/>
            <a:ext cx="6248400" cy="609600"/>
          </a:xfrm>
        </p:spPr>
        <p:txBody>
          <a:bodyPr>
            <a:normAutofit fontScale="90000"/>
          </a:bodyPr>
          <a:lstStyle/>
          <a:p>
            <a:pPr algn="l"/>
            <a:r>
              <a:rPr lang="en-IN" sz="4000" u="sng" dirty="0"/>
              <a:t>Injection Moulds</a:t>
            </a:r>
          </a:p>
        </p:txBody>
      </p:sp>
    </p:spTree>
    <p:extLst>
      <p:ext uri="{BB962C8B-B14F-4D97-AF65-F5344CB8AC3E}">
        <p14:creationId xmlns:p14="http://schemas.microsoft.com/office/powerpoint/2010/main" val="115252100"/>
      </p:ext>
    </p:extLst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www.tgpel.com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700DA-7292-4B1A-ACD6-A0CAA3727AE5}" type="slidenum">
              <a:rPr lang="en-US" smtClean="0"/>
              <a:pPr/>
              <a:t>22</a:t>
            </a:fld>
            <a:endParaRPr lang="en-US" dirty="0"/>
          </a:p>
        </p:txBody>
      </p:sp>
      <p:pic>
        <p:nvPicPr>
          <p:cNvPr id="6" name="Picture 4" descr="D:\TGPEL\Comp Photos\parts pic\png\DSC_6456 copy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68" t="15367" r="26323" b="21218"/>
          <a:stretch/>
        </p:blipFill>
        <p:spPr bwMode="auto">
          <a:xfrm>
            <a:off x="152400" y="740391"/>
            <a:ext cx="2020894" cy="1563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52400" y="2286000"/>
            <a:ext cx="2133600" cy="246221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N" sz="1000" dirty="0"/>
              <a:t>P/N: Terminal Block :  RM: PC  GF 10</a:t>
            </a:r>
          </a:p>
        </p:txBody>
      </p:sp>
      <p:pic>
        <p:nvPicPr>
          <p:cNvPr id="2050" name="Picture 2" descr="D:\TGPEL\Comp Photos\parts pic\png\DSC_6465 copy.pn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74093" y="2512795"/>
            <a:ext cx="1478507" cy="1811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D:\TGPEL\Comp Photos\parts pic\png\DSC_6176 copy.png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929719" y="838200"/>
            <a:ext cx="815822" cy="1324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D:\TGPEL\Comp Photos\parts pic\png\DSC_6244 copy.png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191000" y="726462"/>
            <a:ext cx="2524836" cy="1559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D:\TGPEL\Comp Photos\parts pic\png\DSC_6316 copy.png"/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153027" y="685800"/>
            <a:ext cx="1686173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D:\TGPEL\Comp Photos\parts pic\png\DSC_6317 copy.png"/>
          <p:cNvPicPr>
            <a:picLocks noChangeAspect="1" noChangeArrowheads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465627" y="2590800"/>
            <a:ext cx="2362200" cy="164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D:\TGPEL\Comp Photos\parts pic\png\DSC_6326 copy.png"/>
          <p:cNvPicPr>
            <a:picLocks noChangeAspect="1" noChangeArrowheads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752600" y="2743891"/>
            <a:ext cx="2189141" cy="1523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D:\TGPEL\Comp Photos\parts pic\png\DSC_6320 copy.png"/>
          <p:cNvPicPr>
            <a:picLocks noChangeAspect="1" noChangeArrowheads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251753" y="2722655"/>
            <a:ext cx="1995061" cy="1429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9" descr="D:\TGPEL\Comp Photos\parts pic\png\DSC_6337 copy.png"/>
          <p:cNvPicPr>
            <a:picLocks noChangeAspect="1" noChangeArrowheads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28600" y="4648200"/>
            <a:ext cx="1122846" cy="1453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2391230" y="2304178"/>
            <a:ext cx="1952170" cy="246221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N" sz="1000" dirty="0"/>
              <a:t>P/N: Coil Frame :  RM: PC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514594" y="2286000"/>
            <a:ext cx="2201242" cy="246221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N" sz="1000" dirty="0"/>
              <a:t>P/N: Terminal Block :  RM: PBT / PA GF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887030" y="2286000"/>
            <a:ext cx="1952170" cy="246221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N" sz="1000" dirty="0"/>
              <a:t>P/N: Terminal Block :  RM: PBT GF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508945" y="4343400"/>
            <a:ext cx="4038600" cy="246221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N" sz="1000" dirty="0"/>
              <a:t>P/N: Base, Terminal Block, Terminal Cover, Display:  RM: PC ABS</a:t>
            </a:r>
          </a:p>
        </p:txBody>
      </p:sp>
      <p:pic>
        <p:nvPicPr>
          <p:cNvPr id="2058" name="Picture 10" descr="D:\TGPEL\Comp Photos\parts pic\png\DSC_6483 copy.png"/>
          <p:cNvPicPr>
            <a:picLocks noChangeAspect="1" noChangeArrowheads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447800" y="4606165"/>
            <a:ext cx="1892508" cy="1538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9" name="Picture 11" descr="D:\TGPEL\Comp Photos\parts pic\png\DSC_6486 copy.png"/>
          <p:cNvPicPr>
            <a:picLocks noChangeAspect="1" noChangeArrowheads="1"/>
          </p:cNvPicPr>
          <p:nvPr/>
        </p:nvPicPr>
        <p:blipFill rotWithShape="1"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6200000">
            <a:off x="3843305" y="4173987"/>
            <a:ext cx="1208596" cy="2494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itle 1"/>
          <p:cNvSpPr txBox="1">
            <a:spLocks/>
          </p:cNvSpPr>
          <p:nvPr/>
        </p:nvSpPr>
        <p:spPr>
          <a:xfrm>
            <a:off x="304800" y="0"/>
            <a:ext cx="6477000" cy="609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4000" b="0" i="0" u="sng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Electrical Parts</a:t>
            </a:r>
          </a:p>
        </p:txBody>
      </p:sp>
      <p:pic>
        <p:nvPicPr>
          <p:cNvPr id="23" name="Picture 2" descr="D:\TGPEL\Comp Photos\parts pic\png\DSC_6419 copy.png"/>
          <p:cNvPicPr>
            <a:picLocks noChangeAspect="1" noChangeArrowheads="1"/>
          </p:cNvPicPr>
          <p:nvPr/>
        </p:nvPicPr>
        <p:blipFill rotWithShape="1"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867400" y="5063318"/>
            <a:ext cx="1864124" cy="880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3" descr="D:\TGPEL\Comp Photos\parts pic\png\DSC_6420 copy.png"/>
          <p:cNvPicPr>
            <a:picLocks noChangeAspect="1" noChangeArrowheads="1"/>
          </p:cNvPicPr>
          <p:nvPr/>
        </p:nvPicPr>
        <p:blipFill rotWithShape="1"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753110" y="4834719"/>
            <a:ext cx="1162290" cy="1185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24"/>
          <p:cNvSpPr txBox="1"/>
          <p:nvPr/>
        </p:nvSpPr>
        <p:spPr>
          <a:xfrm>
            <a:off x="6409899" y="6078379"/>
            <a:ext cx="1952170" cy="246221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N" sz="1000" dirty="0"/>
              <a:t>P/N: Holder:  RM: ABS / PC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650460" y="6082667"/>
            <a:ext cx="1952170" cy="246221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N" sz="1000" dirty="0"/>
              <a:t>P/N: Frames:  RM: PC ABS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221124" y="6156454"/>
            <a:ext cx="1287821" cy="246221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N" sz="1000" dirty="0"/>
              <a:t>P/N: Bobbin:  RM: PA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485558" y="4343400"/>
            <a:ext cx="2201242" cy="246221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N" sz="1000" dirty="0"/>
              <a:t>P/N: Housing:  RM: PC GF 10</a:t>
            </a:r>
          </a:p>
        </p:txBody>
      </p:sp>
    </p:spTree>
    <p:extLst>
      <p:ext uri="{BB962C8B-B14F-4D97-AF65-F5344CB8AC3E}">
        <p14:creationId xmlns:p14="http://schemas.microsoft.com/office/powerpoint/2010/main" val="3457220639"/>
      </p:ext>
    </p:extLst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www.tgpel.com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700DA-7292-4B1A-ACD6-A0CAA3727AE5}" type="slidenum">
              <a:rPr lang="en-US" smtClean="0"/>
              <a:pPr/>
              <a:t>23</a:t>
            </a:fld>
            <a:endParaRPr lang="en-US" dirty="0"/>
          </a:p>
        </p:txBody>
      </p:sp>
      <p:pic>
        <p:nvPicPr>
          <p:cNvPr id="1029" name="Picture 5" descr="D:\TGPEL\Comp Photos\parts pic\png\DSC_6210 copy.pn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010400" y="809285"/>
            <a:ext cx="1977867" cy="1933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D:\TGPEL\Comp Photos\parts pic\png\DSC_6213 copy.pn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0000" r="50000"/>
          <a:stretch/>
        </p:blipFill>
        <p:spPr bwMode="auto">
          <a:xfrm>
            <a:off x="5800014" y="814150"/>
            <a:ext cx="1323833" cy="1133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7" descr="D:\TGPEL\Comp Photos\parts pic\png\DSC_6213 copy.pn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4991" t="50000" b="15309"/>
          <a:stretch/>
        </p:blipFill>
        <p:spPr bwMode="auto">
          <a:xfrm>
            <a:off x="5879550" y="1653165"/>
            <a:ext cx="1139728" cy="966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7" descr="D:\TGPEL\Comp Photos\parts pic\png\DSC_6213 copy.pn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080" r="47960" b="50000"/>
          <a:stretch/>
        </p:blipFill>
        <p:spPr bwMode="auto">
          <a:xfrm>
            <a:off x="4648200" y="1600201"/>
            <a:ext cx="1151814" cy="1028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7" descr="D:\TGPEL\Comp Photos\parts pic\png\DSC_6213 copy.pn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0000" t="10687" b="50000"/>
          <a:stretch/>
        </p:blipFill>
        <p:spPr bwMode="auto">
          <a:xfrm>
            <a:off x="4543567" y="762001"/>
            <a:ext cx="1200817" cy="808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7" descr="D:\TGPEL\Comp Photos\parts pic\png\DSC_6216 copy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71" t="32352" r="2498" b="35297"/>
          <a:stretch/>
        </p:blipFill>
        <p:spPr bwMode="auto">
          <a:xfrm>
            <a:off x="304800" y="1296055"/>
            <a:ext cx="3872660" cy="913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D:\TGPEL\Comp Photos\parts pic\png\DSC_6224 copy.png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21424835">
            <a:off x="3711385" y="3241772"/>
            <a:ext cx="1664363" cy="1560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D:\TGPEL\Comp Photos\parts pic\png\DSC_6225 copy.png"/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324600" y="3254339"/>
            <a:ext cx="2056688" cy="1366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D:\TGPEL\Comp Photos\parts pic\png\DSC_6226 copy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03" t="5073" r="26471" b="5460"/>
          <a:stretch/>
        </p:blipFill>
        <p:spPr bwMode="auto">
          <a:xfrm>
            <a:off x="1103532" y="2837829"/>
            <a:ext cx="1364776" cy="1733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D:\TGPEL\Comp Photos\parts pic\png\DSC_6493 copy.png"/>
          <p:cNvPicPr>
            <a:picLocks noChangeAspect="1" noChangeArrowheads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77672" y="4843300"/>
            <a:ext cx="3659697" cy="1502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itle 1"/>
          <p:cNvSpPr txBox="1">
            <a:spLocks/>
          </p:cNvSpPr>
          <p:nvPr/>
        </p:nvSpPr>
        <p:spPr>
          <a:xfrm>
            <a:off x="304800" y="0"/>
            <a:ext cx="6477000" cy="609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4000" b="0" i="0" u="sng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Industrial Parts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990601" y="2496979"/>
            <a:ext cx="2133600" cy="246221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N" sz="1000" dirty="0"/>
              <a:t>P/N: Gears:  RM: POM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638799" y="2801779"/>
            <a:ext cx="2360533" cy="246221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N" sz="1000" dirty="0"/>
              <a:t>P/N: Water Meter Parts:  RM: PC./ PC ABS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719120" y="4571094"/>
            <a:ext cx="2133600" cy="246221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N" sz="1000" dirty="0"/>
              <a:t>P/N: Flange:  RM: POM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672734" y="4723494"/>
            <a:ext cx="2347066" cy="246221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N" sz="1000" dirty="0"/>
              <a:t>P/N: Canister Bracket:  RM: PA 66 GF 50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6263534" y="4724400"/>
            <a:ext cx="2347066" cy="246221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N" sz="1000" dirty="0"/>
              <a:t>P/N: Flange:  RM: PA 66 GF 50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1133986" y="6332563"/>
            <a:ext cx="2752213" cy="246221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N" sz="1000" dirty="0"/>
              <a:t>P/N: Moto coupler / Housing:  RM: PA 66 GF 30</a:t>
            </a:r>
          </a:p>
        </p:txBody>
      </p:sp>
    </p:spTree>
    <p:extLst>
      <p:ext uri="{BB962C8B-B14F-4D97-AF65-F5344CB8AC3E}">
        <p14:creationId xmlns:p14="http://schemas.microsoft.com/office/powerpoint/2010/main" val="1116138445"/>
      </p:ext>
    </p:extLst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www.tgpel.com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700DA-7292-4B1A-ACD6-A0CAA3727AE5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304800" y="0"/>
            <a:ext cx="6477000" cy="609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4000" b="0" i="0" u="sng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Automotive Parts</a:t>
            </a:r>
          </a:p>
        </p:txBody>
      </p:sp>
      <p:pic>
        <p:nvPicPr>
          <p:cNvPr id="5122" name="Picture 2" descr="D:\TGPEL\Comp Photos\parts pic\Edited pics\png\DSC_5957 copy.pn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7421" t="18407" r="23013" b="14830"/>
          <a:stretch/>
        </p:blipFill>
        <p:spPr bwMode="auto">
          <a:xfrm>
            <a:off x="136478" y="859809"/>
            <a:ext cx="1624083" cy="1460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D:\TGPEL\Comp Photos\parts pic\Edited pics\png\DSC_5961 copy.pn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249" t="12988" r="18173" b="39904"/>
          <a:stretch/>
        </p:blipFill>
        <p:spPr bwMode="auto">
          <a:xfrm>
            <a:off x="2048586" y="859809"/>
            <a:ext cx="2441528" cy="1460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D:\TGPEL\Comp Photos\parts pic\Edited pics\png\DSC_5969 copy.png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429" t="15797" r="34361" b="12074"/>
          <a:stretch/>
        </p:blipFill>
        <p:spPr bwMode="auto">
          <a:xfrm>
            <a:off x="4612943" y="750626"/>
            <a:ext cx="1269242" cy="1687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D:\TGPEL\Comp Photos\parts pic\Edited pics\png\DSC_5980 copy.png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592" t="29498" r="18860" b="19269"/>
          <a:stretch/>
        </p:blipFill>
        <p:spPr bwMode="auto">
          <a:xfrm>
            <a:off x="2442949" y="2971800"/>
            <a:ext cx="2306472" cy="1324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D:\TGPEL\Comp Photos\parts pic\Edited pics\png\DSC_5982 copy.png"/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2248" t="22848" r="25373" b="21193"/>
          <a:stretch/>
        </p:blipFill>
        <p:spPr bwMode="auto">
          <a:xfrm>
            <a:off x="136478" y="2825087"/>
            <a:ext cx="2115403" cy="1508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7" name="Picture 7" descr="D:\TGPEL\Comp Photos\parts pic\Edited pics\png\DSC_6005 copy.png"/>
          <p:cNvPicPr>
            <a:picLocks noChangeAspect="1" noChangeArrowheads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5990" r="27568"/>
          <a:stretch/>
        </p:blipFill>
        <p:spPr bwMode="auto">
          <a:xfrm>
            <a:off x="1655828" y="4690626"/>
            <a:ext cx="993729" cy="1428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D:\TGPEL\Comp Photos\parts pic\Edited pics\png\DSC_6011 copy.png"/>
          <p:cNvPicPr>
            <a:picLocks noChangeAspect="1" noChangeArrowheads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04800" y="5174821"/>
            <a:ext cx="1564373" cy="608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9" name="Picture 9" descr="D:\TGPEL\Comp Photos\parts pic\Edited pics\png\DSC_6021 copy.png"/>
          <p:cNvPicPr>
            <a:picLocks noChangeAspect="1" noChangeArrowheads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145" t="18449" r="25639" b="9216"/>
          <a:stretch/>
        </p:blipFill>
        <p:spPr bwMode="auto">
          <a:xfrm>
            <a:off x="6783907" y="859809"/>
            <a:ext cx="1674294" cy="1578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102627" y="2438400"/>
            <a:ext cx="2021573" cy="246221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N" sz="1000" dirty="0"/>
              <a:t>P/N: Flange :  RM:  POM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343400" y="2438400"/>
            <a:ext cx="1884227" cy="246221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N" sz="1000" dirty="0"/>
              <a:t>P/N: Manifold :  RM:  PA 6 GF30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783907" y="2458010"/>
            <a:ext cx="1674293" cy="246221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N" sz="1000" dirty="0"/>
              <a:t>P/N: Cover :  RM:  PP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037800" y="4333725"/>
            <a:ext cx="2021573" cy="246221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N" sz="1000" dirty="0"/>
              <a:t>P/N: Protector :  RM:  PP </a:t>
            </a:r>
          </a:p>
        </p:txBody>
      </p:sp>
      <p:pic>
        <p:nvPicPr>
          <p:cNvPr id="1026" name="Picture 2" descr="D:\TGPEL\Comp Photos\parts pic\Edited pics\png\DSC_5922 copy.png"/>
          <p:cNvPicPr>
            <a:picLocks noChangeAspect="1" noChangeArrowheads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381" t="22111" r="8140" b="31561"/>
          <a:stretch/>
        </p:blipFill>
        <p:spPr bwMode="auto">
          <a:xfrm>
            <a:off x="5187223" y="2971800"/>
            <a:ext cx="3575777" cy="1324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5981838" y="4343400"/>
            <a:ext cx="2021573" cy="246221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N" sz="1000" dirty="0"/>
              <a:t>P/N: Air Vent :  RM:  PC ABS </a:t>
            </a:r>
          </a:p>
        </p:txBody>
      </p:sp>
      <p:pic>
        <p:nvPicPr>
          <p:cNvPr id="1027" name="Picture 3" descr="D:\TGPEL\Comp Photos\parts pic\Edited pics\png\DSC_5929 copy.png"/>
          <p:cNvPicPr>
            <a:picLocks noChangeAspect="1" noChangeArrowheads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725" t="32324" r="7476" b="25666"/>
          <a:stretch/>
        </p:blipFill>
        <p:spPr bwMode="auto">
          <a:xfrm rot="21434935">
            <a:off x="6002503" y="4864840"/>
            <a:ext cx="2944615" cy="985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6429803" y="6043360"/>
            <a:ext cx="2021573" cy="246221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N" sz="1000" dirty="0"/>
              <a:t>P/N: `Speaker Grill :  RM:  PP 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858386" y="6025184"/>
            <a:ext cx="2021573" cy="246221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N" sz="1000" dirty="0"/>
              <a:t>P/N: Bobbin:  RM:  PPS GF 40 </a:t>
            </a:r>
          </a:p>
        </p:txBody>
      </p:sp>
      <p:pic>
        <p:nvPicPr>
          <p:cNvPr id="1028" name="Picture 4" descr="D:\TGPEL\Comp Photos\parts pic\Edited pics\png\DSC_5984 copy.png"/>
          <p:cNvPicPr>
            <a:picLocks noChangeAspect="1" noChangeArrowheads="1"/>
          </p:cNvPicPr>
          <p:nvPr/>
        </p:nvPicPr>
        <p:blipFill rotWithShape="1"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2038" t="23316" r="22483" b="27828"/>
          <a:stretch/>
        </p:blipFill>
        <p:spPr bwMode="auto">
          <a:xfrm>
            <a:off x="3388222" y="4690627"/>
            <a:ext cx="2115523" cy="1243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/>
          <p:cNvSpPr txBox="1"/>
          <p:nvPr/>
        </p:nvSpPr>
        <p:spPr>
          <a:xfrm>
            <a:off x="3502357" y="6063529"/>
            <a:ext cx="2021573" cy="246221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N" sz="1000" dirty="0"/>
              <a:t>P/N: Locating Pin Cover:  RM:  PP</a:t>
            </a:r>
          </a:p>
        </p:txBody>
      </p:sp>
    </p:spTree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www.tgpel.com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700DA-7292-4B1A-ACD6-A0CAA3727AE5}" type="slidenum">
              <a:rPr lang="en-US" smtClean="0"/>
              <a:pPr/>
              <a:t>25</a:t>
            </a:fld>
            <a:endParaRPr lang="en-US" dirty="0"/>
          </a:p>
        </p:txBody>
      </p:sp>
      <p:pic>
        <p:nvPicPr>
          <p:cNvPr id="2050" name="Picture 2" descr="D:\TGPEL\Comp Photos\parts pic\Edited pics\png\DSC_5933 copy.pn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478" t="17748" r="15820" b="17636"/>
          <a:stretch/>
        </p:blipFill>
        <p:spPr bwMode="auto">
          <a:xfrm>
            <a:off x="228600" y="990598"/>
            <a:ext cx="1846994" cy="1143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D:\TGPEL\Comp Photos\parts pic\Edited pics\png\DSC_5934 copy.pn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164" t="21103" r="15970" b="16742"/>
          <a:stretch/>
        </p:blipFill>
        <p:spPr bwMode="auto">
          <a:xfrm>
            <a:off x="2209801" y="990600"/>
            <a:ext cx="1841956" cy="1142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052297" y="2241939"/>
            <a:ext cx="2021573" cy="246221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N" sz="1000" dirty="0"/>
              <a:t>P/N: Garnish :  RM:  PC ABS / PP </a:t>
            </a:r>
          </a:p>
        </p:txBody>
      </p:sp>
      <p:pic>
        <p:nvPicPr>
          <p:cNvPr id="2052" name="Picture 4" descr="D:\TGPEL\Comp Photos\parts pic\Edited pics\png\DSC_5935 copy.png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597" t="26915" r="21194" b="23226"/>
          <a:stretch/>
        </p:blipFill>
        <p:spPr bwMode="auto">
          <a:xfrm>
            <a:off x="4419600" y="1026003"/>
            <a:ext cx="1875132" cy="1072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D:\TGPEL\Comp Photos\parts pic\Edited pics\png\DSC_5936 copy.png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373" t="26476" r="19851" b="20311"/>
          <a:stretch/>
        </p:blipFill>
        <p:spPr bwMode="auto">
          <a:xfrm>
            <a:off x="6705600" y="1047135"/>
            <a:ext cx="1981200" cy="1086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5394697" y="2241938"/>
            <a:ext cx="2301503" cy="246221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N" sz="1000" dirty="0"/>
              <a:t>P/N: Fuse Box Cover :  RM:  PP</a:t>
            </a:r>
          </a:p>
        </p:txBody>
      </p:sp>
      <p:pic>
        <p:nvPicPr>
          <p:cNvPr id="2054" name="Picture 6" descr="D:\TGPEL\Comp Photos\parts pic\Edited pics\png\DSC_5938 copy.png"/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0919" t="30285" r="29274" b="36989"/>
          <a:stretch/>
        </p:blipFill>
        <p:spPr bwMode="auto">
          <a:xfrm>
            <a:off x="2442892" y="2858088"/>
            <a:ext cx="1595708" cy="875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D:\TGPEL\Comp Photos\parts pic\Edited pics\png\DSC_5939 copy.png"/>
          <p:cNvPicPr>
            <a:picLocks noChangeAspect="1" noChangeArrowheads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164" t="27343" r="16590" b="33967"/>
          <a:stretch/>
        </p:blipFill>
        <p:spPr bwMode="auto">
          <a:xfrm>
            <a:off x="76200" y="2902798"/>
            <a:ext cx="2347858" cy="875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878917" y="3875649"/>
            <a:ext cx="2209091" cy="246221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N" sz="1000" dirty="0"/>
              <a:t>P/N: Door Handle :  RM:  PA 6 GF</a:t>
            </a:r>
          </a:p>
        </p:txBody>
      </p:sp>
      <p:pic>
        <p:nvPicPr>
          <p:cNvPr id="2056" name="Picture 8" descr="D:\TGPEL\Comp Photos\parts pic\Edited pics\png\DSC_5946 copy.png"/>
          <p:cNvPicPr>
            <a:picLocks noChangeAspect="1" noChangeArrowheads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547" t="36533" r="2735" b="26338"/>
          <a:stretch/>
        </p:blipFill>
        <p:spPr bwMode="auto">
          <a:xfrm>
            <a:off x="157519" y="4267200"/>
            <a:ext cx="4064706" cy="1098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9" descr="D:\TGPEL\Comp Photos\parts pic\Edited pics\png\DSC_5949 copy.png"/>
          <p:cNvPicPr>
            <a:picLocks noChangeAspect="1" noChangeArrowheads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19066" y="5386007"/>
            <a:ext cx="1666462" cy="724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D:\TGPEL\Comp Photos\parts pic\Edited pics\png\DSC_5952 copy.png"/>
          <p:cNvPicPr>
            <a:picLocks noChangeAspect="1" noChangeArrowheads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474" t="16902" r="4494" b="22686"/>
          <a:stretch/>
        </p:blipFill>
        <p:spPr bwMode="auto">
          <a:xfrm rot="10557671">
            <a:off x="1996941" y="5397111"/>
            <a:ext cx="1975437" cy="865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780982" y="6331249"/>
            <a:ext cx="2209091" cy="246221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N" sz="1000" dirty="0"/>
              <a:t>P/N: Door RR Handle :  RM:  PA 6 GF</a:t>
            </a:r>
          </a:p>
        </p:txBody>
      </p:sp>
      <p:pic>
        <p:nvPicPr>
          <p:cNvPr id="2059" name="Picture 11" descr="D:\TGPEL\Comp Photos\parts pic\Edited pics\png\DSC_5989 copy.png"/>
          <p:cNvPicPr>
            <a:picLocks noChangeAspect="1" noChangeArrowheads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4062" t="14826" r="29071" b="9627"/>
          <a:stretch/>
        </p:blipFill>
        <p:spPr bwMode="auto">
          <a:xfrm>
            <a:off x="5023602" y="2804755"/>
            <a:ext cx="709654" cy="970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D:\TGPEL\Comp Photos\parts pic\Edited pics\png\DSC_5990 copy.png"/>
          <p:cNvPicPr>
            <a:picLocks noChangeAspect="1" noChangeArrowheads="1"/>
          </p:cNvPicPr>
          <p:nvPr/>
        </p:nvPicPr>
        <p:blipFill rotWithShape="1"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4936" t="20823" r="35218" b="7652"/>
          <a:stretch/>
        </p:blipFill>
        <p:spPr bwMode="auto">
          <a:xfrm>
            <a:off x="5867559" y="2743200"/>
            <a:ext cx="683780" cy="1093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1" name="Picture 13" descr="D:\TGPEL\Comp Photos\parts pic\Edited pics\png\DSC_5991 copy.png"/>
          <p:cNvPicPr>
            <a:picLocks noChangeAspect="1" noChangeArrowheads="1"/>
          </p:cNvPicPr>
          <p:nvPr/>
        </p:nvPicPr>
        <p:blipFill rotWithShape="1"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391400" y="2801696"/>
            <a:ext cx="852320" cy="940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D:\TGPEL\Comp Photos\parts pic\Edited pics\png\DSC_5993 copy.png"/>
          <p:cNvPicPr>
            <a:picLocks noChangeAspect="1" noChangeArrowheads="1"/>
          </p:cNvPicPr>
          <p:nvPr/>
        </p:nvPicPr>
        <p:blipFill rotWithShape="1"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8320" t="10679" r="27333" b="10027"/>
          <a:stretch/>
        </p:blipFill>
        <p:spPr bwMode="auto">
          <a:xfrm>
            <a:off x="4566738" y="4267200"/>
            <a:ext cx="1623381" cy="1937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/>
          <p:cNvSpPr txBox="1"/>
          <p:nvPr/>
        </p:nvSpPr>
        <p:spPr>
          <a:xfrm>
            <a:off x="4582504" y="3875755"/>
            <a:ext cx="1968835" cy="246221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N" sz="1000" dirty="0"/>
              <a:t>P/N: Housing :  RM:  PA 6 GF 30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795611" y="3875648"/>
            <a:ext cx="1968835" cy="246221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N" sz="1000" dirty="0"/>
              <a:t>P/N: Bobbin :  RM:  PPS GF40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4038601" y="6189210"/>
            <a:ext cx="2512738" cy="246221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N" sz="1000" dirty="0"/>
              <a:t>P/N: Alternator Cover :  RM:  PA 66 GF 30 FR</a:t>
            </a:r>
          </a:p>
        </p:txBody>
      </p:sp>
      <p:pic>
        <p:nvPicPr>
          <p:cNvPr id="2063" name="Picture 15" descr="D:\TGPEL\Comp Photos\parts pic\Edited pics\png\DSC_5995 copy.png"/>
          <p:cNvPicPr>
            <a:picLocks noChangeAspect="1" noChangeArrowheads="1"/>
          </p:cNvPicPr>
          <p:nvPr/>
        </p:nvPicPr>
        <p:blipFill rotWithShape="1"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215" t="26637" r="24012" b="24685"/>
          <a:stretch/>
        </p:blipFill>
        <p:spPr bwMode="auto">
          <a:xfrm>
            <a:off x="6921382" y="4868941"/>
            <a:ext cx="1811413" cy="1074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/>
          <p:cNvSpPr txBox="1"/>
          <p:nvPr/>
        </p:nvSpPr>
        <p:spPr>
          <a:xfrm>
            <a:off x="6833141" y="6189209"/>
            <a:ext cx="1968835" cy="246221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N" sz="1000" dirty="0"/>
              <a:t>P/N: CDI Case :  RM:  PBT GF 30</a:t>
            </a:r>
          </a:p>
        </p:txBody>
      </p:sp>
      <p:sp>
        <p:nvSpPr>
          <p:cNvPr id="28" name="Title 1"/>
          <p:cNvSpPr txBox="1">
            <a:spLocks/>
          </p:cNvSpPr>
          <p:nvPr/>
        </p:nvSpPr>
        <p:spPr>
          <a:xfrm>
            <a:off x="304800" y="0"/>
            <a:ext cx="6477000" cy="609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4000" b="0" i="0" u="sng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Automotive Parts</a:t>
            </a:r>
          </a:p>
        </p:txBody>
      </p:sp>
    </p:spTree>
    <p:extLst>
      <p:ext uri="{BB962C8B-B14F-4D97-AF65-F5344CB8AC3E}">
        <p14:creationId xmlns:p14="http://schemas.microsoft.com/office/powerpoint/2010/main" val="2678081218"/>
      </p:ext>
    </p:extLst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www.tgpel.com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700DA-7292-4B1A-ACD6-A0CAA3727AE5}" type="slidenum">
              <a:rPr lang="en-US" smtClean="0"/>
              <a:pPr/>
              <a:t>26</a:t>
            </a:fld>
            <a:endParaRPr lang="en-US" dirty="0"/>
          </a:p>
        </p:txBody>
      </p:sp>
      <p:pic>
        <p:nvPicPr>
          <p:cNvPr id="3074" name="Picture 2" descr="D:\TGPEL\Comp Photos\parts pic\Edited pics\png\DSC_6003 copy.pn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6717" t="17749" r="26567" b="14282"/>
          <a:stretch/>
        </p:blipFill>
        <p:spPr bwMode="auto">
          <a:xfrm>
            <a:off x="1752600" y="894909"/>
            <a:ext cx="1288790" cy="1251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D:\TGPEL\Comp Photos\parts pic\Edited pics\png\DSC_6001 copy.pn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6418" t="19090" r="25672" b="15624"/>
          <a:stretch/>
        </p:blipFill>
        <p:spPr bwMode="auto">
          <a:xfrm>
            <a:off x="300352" y="914400"/>
            <a:ext cx="1376048" cy="1251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623989" y="2286000"/>
            <a:ext cx="2021573" cy="246221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N" sz="1000" dirty="0"/>
              <a:t>P/N: Bobbins :  RM:  PA6/66 GF 30</a:t>
            </a:r>
          </a:p>
        </p:txBody>
      </p:sp>
      <p:pic>
        <p:nvPicPr>
          <p:cNvPr id="3076" name="Picture 4" descr="D:\TGPEL\Comp Photos\parts pic\Edited pics\png\DSC_6012 copy.png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0817" t="13638" r="31519" b="18892"/>
          <a:stretch/>
        </p:blipFill>
        <p:spPr bwMode="auto">
          <a:xfrm>
            <a:off x="3505200" y="1124966"/>
            <a:ext cx="691310" cy="826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D:\TGPEL\Comp Photos\parts pic\Edited pics\png\DSC_6014 copy.png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1567" t="12843" r="29016" b="19076"/>
          <a:stretch/>
        </p:blipFill>
        <p:spPr bwMode="auto">
          <a:xfrm>
            <a:off x="4724400" y="1088637"/>
            <a:ext cx="703746" cy="811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D:\TGPEL\Comp Photos\parts pic\Edited pics\png\DSC_6017 copy.png"/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5821" t="14117" r="35840" b="7430"/>
          <a:stretch/>
        </p:blipFill>
        <p:spPr bwMode="auto">
          <a:xfrm>
            <a:off x="4191000" y="990600"/>
            <a:ext cx="543095" cy="1003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3352800" y="2268379"/>
            <a:ext cx="2305580" cy="246221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N" sz="1000" dirty="0"/>
              <a:t>P/N: Encapsulations :  RM: PA 6 GF</a:t>
            </a:r>
          </a:p>
        </p:txBody>
      </p:sp>
      <p:pic>
        <p:nvPicPr>
          <p:cNvPr id="3079" name="Picture 7" descr="D:\TGPEL\Comp Photos\parts pic\Edited pics\png\DSC_6019 copy.png"/>
          <p:cNvPicPr>
            <a:picLocks noChangeAspect="1" noChangeArrowheads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0069" t="22395" r="32238" b="27981"/>
          <a:stretch/>
        </p:blipFill>
        <p:spPr bwMode="auto">
          <a:xfrm>
            <a:off x="5966043" y="884008"/>
            <a:ext cx="1479114" cy="1299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D:\TGPEL\Comp Photos\parts pic\Edited pics\png\DSC_6020 copy.png"/>
          <p:cNvPicPr>
            <a:picLocks noChangeAspect="1" noChangeArrowheads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2968" t="33429" r="34064" b="18000"/>
          <a:stretch/>
        </p:blipFill>
        <p:spPr bwMode="auto">
          <a:xfrm>
            <a:off x="7449846" y="832622"/>
            <a:ext cx="1336077" cy="1314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6152620" y="2268379"/>
            <a:ext cx="2305580" cy="246221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N" sz="1000" dirty="0"/>
              <a:t>P/N: CRB Housing :  RM: PA66 GF 35</a:t>
            </a:r>
          </a:p>
        </p:txBody>
      </p:sp>
      <p:pic>
        <p:nvPicPr>
          <p:cNvPr id="3081" name="Picture 9" descr="D:\TGPEL\Comp Photos\parts pic\Edited pics\png\DSC_6035 copy.png"/>
          <p:cNvPicPr>
            <a:picLocks noChangeAspect="1" noChangeArrowheads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4400" t="29927" r="34120" b="27208"/>
          <a:stretch/>
        </p:blipFill>
        <p:spPr bwMode="auto">
          <a:xfrm>
            <a:off x="1295400" y="2742578"/>
            <a:ext cx="1850418" cy="1276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D:\TGPEL\Comp Photos\parts pic\Edited pics\png\DSC_6040 copy.png"/>
          <p:cNvPicPr>
            <a:picLocks noChangeAspect="1" noChangeArrowheads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5243" t="29646" r="29236" b="31767"/>
          <a:stretch/>
        </p:blipFill>
        <p:spPr bwMode="auto">
          <a:xfrm>
            <a:off x="228600" y="2667000"/>
            <a:ext cx="1374753" cy="777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3" name="Picture 11" descr="D:\TGPEL\Comp Photos\parts pic\Edited pics\png\DSC_6042 copy.png"/>
          <p:cNvPicPr>
            <a:picLocks noChangeAspect="1" noChangeArrowheads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8908" t="22861" r="22807" b="29598"/>
          <a:stretch/>
        </p:blipFill>
        <p:spPr bwMode="auto">
          <a:xfrm>
            <a:off x="228600" y="3475628"/>
            <a:ext cx="1201625" cy="789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609600" y="4343401"/>
            <a:ext cx="2229987" cy="246221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N" sz="1000" dirty="0"/>
              <a:t>P/N: Door Handle  :  RM:  PA6/66 GF 30</a:t>
            </a:r>
          </a:p>
        </p:txBody>
      </p:sp>
      <p:pic>
        <p:nvPicPr>
          <p:cNvPr id="3084" name="Picture 12" descr="D:\TGPEL\Comp Photos\parts pic\Edited pics\png\DSC_6046 copy.png"/>
          <p:cNvPicPr>
            <a:picLocks noChangeAspect="1" noChangeArrowheads="1"/>
          </p:cNvPicPr>
          <p:nvPr/>
        </p:nvPicPr>
        <p:blipFill rotWithShape="1"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2659" t="12520" r="26191" b="13302"/>
          <a:stretch/>
        </p:blipFill>
        <p:spPr bwMode="auto">
          <a:xfrm>
            <a:off x="3461864" y="2842084"/>
            <a:ext cx="1342473" cy="1299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3686727" y="4343400"/>
            <a:ext cx="1494873" cy="246222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N" sz="1000" dirty="0"/>
              <a:t>P/N: Clamp  RM:  PP</a:t>
            </a:r>
          </a:p>
        </p:txBody>
      </p:sp>
      <p:pic>
        <p:nvPicPr>
          <p:cNvPr id="3085" name="Picture 13" descr="D:\TGPEL\Comp Photos\parts pic\Edited pics\png\DSC_6055 copy.png"/>
          <p:cNvPicPr>
            <a:picLocks noChangeAspect="1" noChangeArrowheads="1"/>
          </p:cNvPicPr>
          <p:nvPr/>
        </p:nvPicPr>
        <p:blipFill rotWithShape="1"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8099" t="24560" r="25201" b="26688"/>
          <a:stretch/>
        </p:blipFill>
        <p:spPr bwMode="auto">
          <a:xfrm>
            <a:off x="6788549" y="2607167"/>
            <a:ext cx="1288651" cy="898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D:\TGPEL\Comp Photos\parts pic\Edited pics\png\DSC_6057 copy.png"/>
          <p:cNvPicPr>
            <a:picLocks noChangeAspect="1" noChangeArrowheads="1"/>
          </p:cNvPicPr>
          <p:nvPr/>
        </p:nvPicPr>
        <p:blipFill rotWithShape="1"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0492" t="33530" r="30951" b="38499"/>
          <a:stretch/>
        </p:blipFill>
        <p:spPr bwMode="auto">
          <a:xfrm>
            <a:off x="5737807" y="3124200"/>
            <a:ext cx="2025877" cy="1324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7" name="Picture 15" descr="D:\TGPEL\Comp Photos\parts pic\Edited pics\png\DSC_6059 copy.png"/>
          <p:cNvPicPr>
            <a:picLocks noChangeAspect="1" noChangeArrowheads="1"/>
          </p:cNvPicPr>
          <p:nvPr/>
        </p:nvPicPr>
        <p:blipFill rotWithShape="1"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7639" t="14459" r="32959" b="6286"/>
          <a:stretch/>
        </p:blipFill>
        <p:spPr bwMode="auto">
          <a:xfrm flipH="1">
            <a:off x="8087347" y="2579018"/>
            <a:ext cx="791672" cy="1424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24"/>
          <p:cNvSpPr txBox="1"/>
          <p:nvPr/>
        </p:nvSpPr>
        <p:spPr>
          <a:xfrm>
            <a:off x="6172200" y="4343401"/>
            <a:ext cx="2641597" cy="246221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N" sz="1000" dirty="0"/>
              <a:t>P/N: Wheel Speed Sensors  RM:  PA 6/66 GF 30</a:t>
            </a:r>
          </a:p>
        </p:txBody>
      </p:sp>
      <p:pic>
        <p:nvPicPr>
          <p:cNvPr id="3088" name="Picture 16" descr="D:\TGPEL\Comp Photos\parts pic\Edited pics\png\DSC_6066 copy.png"/>
          <p:cNvPicPr>
            <a:picLocks noChangeAspect="1" noChangeArrowheads="1"/>
          </p:cNvPicPr>
          <p:nvPr/>
        </p:nvPicPr>
        <p:blipFill rotWithShape="1"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4357" t="18773" r="23338" b="27902"/>
          <a:stretch/>
        </p:blipFill>
        <p:spPr bwMode="auto">
          <a:xfrm>
            <a:off x="7671395" y="3444923"/>
            <a:ext cx="1320205" cy="898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itle 1"/>
          <p:cNvSpPr txBox="1">
            <a:spLocks/>
          </p:cNvSpPr>
          <p:nvPr/>
        </p:nvSpPr>
        <p:spPr>
          <a:xfrm>
            <a:off x="304800" y="0"/>
            <a:ext cx="6477000" cy="609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4000" b="0" i="0" u="sng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Automotive Parts</a:t>
            </a:r>
          </a:p>
        </p:txBody>
      </p:sp>
      <p:pic>
        <p:nvPicPr>
          <p:cNvPr id="3089" name="Picture 17" descr="D:\TGPEL\Comp Photos\parts pic\Edited pics\png\DSC_6064 copy.png"/>
          <p:cNvPicPr>
            <a:picLocks noChangeAspect="1" noChangeArrowheads="1"/>
          </p:cNvPicPr>
          <p:nvPr/>
        </p:nvPicPr>
        <p:blipFill rotWithShape="1"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753" t="31914" r="28476" b="36173"/>
          <a:stretch/>
        </p:blipFill>
        <p:spPr bwMode="auto">
          <a:xfrm rot="333843">
            <a:off x="642213" y="4591805"/>
            <a:ext cx="2017783" cy="770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0" name="Picture 18" descr="D:\TGPEL\Comp Photos\parts pic\Edited pics\png\DSC_6063 copy.png"/>
          <p:cNvPicPr>
            <a:picLocks noChangeAspect="1" noChangeArrowheads="1"/>
          </p:cNvPicPr>
          <p:nvPr/>
        </p:nvPicPr>
        <p:blipFill rotWithShape="1"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337" t="39399" r="21125" b="26415"/>
          <a:stretch/>
        </p:blipFill>
        <p:spPr bwMode="auto">
          <a:xfrm>
            <a:off x="152400" y="5005624"/>
            <a:ext cx="2859206" cy="1043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29"/>
          <p:cNvSpPr txBox="1"/>
          <p:nvPr/>
        </p:nvSpPr>
        <p:spPr>
          <a:xfrm>
            <a:off x="304800" y="6096000"/>
            <a:ext cx="2486593" cy="246221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N" sz="1000" dirty="0"/>
              <a:t>P/N: WSS Connector:  RM:  PA6/66 GF 30</a:t>
            </a:r>
          </a:p>
        </p:txBody>
      </p:sp>
      <p:pic>
        <p:nvPicPr>
          <p:cNvPr id="3091" name="Picture 19" descr="D:\TGPEL\Comp Photos\parts pic\Edited pics\png\DSC_6068 copy.png"/>
          <p:cNvPicPr>
            <a:picLocks noChangeAspect="1" noChangeArrowheads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560" t="28115" r="6185" b="23965"/>
          <a:stretch/>
        </p:blipFill>
        <p:spPr bwMode="auto">
          <a:xfrm>
            <a:off x="3189412" y="4876800"/>
            <a:ext cx="2743095" cy="106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extBox 32"/>
          <p:cNvSpPr txBox="1"/>
          <p:nvPr/>
        </p:nvSpPr>
        <p:spPr>
          <a:xfrm>
            <a:off x="3251214" y="6096000"/>
            <a:ext cx="2486593" cy="246221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N" sz="1000" dirty="0"/>
              <a:t>P/N: Hook:  RM: PA  </a:t>
            </a:r>
          </a:p>
        </p:txBody>
      </p:sp>
      <p:pic>
        <p:nvPicPr>
          <p:cNvPr id="3092" name="Picture 20" descr="D:\TGPEL\Comp Photos\parts pic\Edited pics\png\DSC_6078 copy.png"/>
          <p:cNvPicPr>
            <a:picLocks noChangeAspect="1" noChangeArrowheads="1"/>
          </p:cNvPicPr>
          <p:nvPr/>
        </p:nvPicPr>
        <p:blipFill rotWithShape="1"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952" t="28701" r="22554" b="31551"/>
          <a:stretch/>
        </p:blipFill>
        <p:spPr bwMode="auto">
          <a:xfrm>
            <a:off x="6276180" y="4978021"/>
            <a:ext cx="1600826" cy="765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3" name="Picture 21" descr="D:\TGPEL\Comp Photos\parts pic\Edited pics\png\DSC_6079 copy.png"/>
          <p:cNvPicPr>
            <a:picLocks noChangeAspect="1" noChangeArrowheads="1"/>
          </p:cNvPicPr>
          <p:nvPr/>
        </p:nvPicPr>
        <p:blipFill rotWithShape="1">
          <a:blip r:embed="rId2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2987" t="15865" r="28551" b="12270"/>
          <a:stretch/>
        </p:blipFill>
        <p:spPr bwMode="auto">
          <a:xfrm>
            <a:off x="7908377" y="4800600"/>
            <a:ext cx="977463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TextBox 35"/>
          <p:cNvSpPr txBox="1"/>
          <p:nvPr/>
        </p:nvSpPr>
        <p:spPr>
          <a:xfrm>
            <a:off x="6249701" y="6096368"/>
            <a:ext cx="2486593" cy="246221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N" sz="1000" dirty="0"/>
              <a:t>P/N: Clamp:  RM:  POM  </a:t>
            </a:r>
          </a:p>
        </p:txBody>
      </p:sp>
      <p:pic>
        <p:nvPicPr>
          <p:cNvPr id="3094" name="Picture 22" descr="D:\TGPEL\Comp Photos\parts pic\Edited pics\png\DSC_6098 copy.png"/>
          <p:cNvPicPr>
            <a:picLocks noChangeAspect="1" noChangeArrowheads="1"/>
          </p:cNvPicPr>
          <p:nvPr/>
        </p:nvPicPr>
        <p:blipFill rotWithShape="1">
          <a:blip r:embed="rId2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0318" t="26496" r="37251" b="27529"/>
          <a:stretch/>
        </p:blipFill>
        <p:spPr bwMode="auto">
          <a:xfrm>
            <a:off x="4673128" y="2775360"/>
            <a:ext cx="1047368" cy="1433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8549790"/>
      </p:ext>
    </p:extLst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www.tgpel.com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700DA-7292-4B1A-ACD6-A0CAA3727AE5}" type="slidenum">
              <a:rPr lang="en-US" smtClean="0"/>
              <a:pPr/>
              <a:t>27</a:t>
            </a:fld>
            <a:endParaRPr lang="en-US" dirty="0"/>
          </a:p>
        </p:txBody>
      </p:sp>
      <p:pic>
        <p:nvPicPr>
          <p:cNvPr id="4098" name="Picture 2" descr="D:\TGPEL\Comp Photos\parts pic\Edited pics\png\DSC_6081 copy.pn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28599" y="914400"/>
            <a:ext cx="1552851" cy="1080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D:\TGPEL\Comp Photos\parts pic\Edited pics\png\DSC_6084 copy.pn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609109" y="872381"/>
            <a:ext cx="896091" cy="1136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41084" y="2039779"/>
            <a:ext cx="1611515" cy="246221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N" sz="1000" dirty="0"/>
              <a:t>P/N: Housing :  RM:  PC ABS</a:t>
            </a:r>
          </a:p>
        </p:txBody>
      </p:sp>
      <p:pic>
        <p:nvPicPr>
          <p:cNvPr id="4100" name="Picture 4" descr="D:\TGPEL\Comp Photos\parts pic\Edited pics\png\DSC_6091 copy.png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582542" y="990599"/>
            <a:ext cx="1361058" cy="866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D:\TGPEL\Comp Photos\parts pic\Edited pics\png\DSC_6093 copy.png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3296472">
            <a:off x="5369187" y="987904"/>
            <a:ext cx="1446663" cy="668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2229192" y="2034668"/>
            <a:ext cx="1809408" cy="246221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N" sz="1000" dirty="0"/>
              <a:t>P/N: Bobbin :  RM:  PA6/66 GF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665987" y="2034667"/>
            <a:ext cx="1578660" cy="246221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N" sz="1000" dirty="0"/>
              <a:t>P/N: Clamps :  RM:  POM</a:t>
            </a:r>
          </a:p>
        </p:txBody>
      </p:sp>
      <p:pic>
        <p:nvPicPr>
          <p:cNvPr id="4102" name="Picture 6" descr="D:\TGPEL\Comp Photos\parts pic\Edited pics\png\DSC_6094 copy.png"/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086600" y="846936"/>
            <a:ext cx="1296561" cy="1147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6955740" y="2057400"/>
            <a:ext cx="1883460" cy="246221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N" sz="1000" dirty="0"/>
              <a:t>P/N: Rod :  RM:  PA6/66 GF 30</a:t>
            </a:r>
          </a:p>
        </p:txBody>
      </p:sp>
      <p:pic>
        <p:nvPicPr>
          <p:cNvPr id="4103" name="Picture 7" descr="D:\TGPEL\Comp Photos\parts pic\Edited pics\png\DSC_6103 copy.png"/>
          <p:cNvPicPr>
            <a:picLocks noChangeAspect="1" noChangeArrowheads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41084" y="3048000"/>
            <a:ext cx="1678675" cy="723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D:\TGPEL\Comp Photos\parts pic\Edited pics\png\DSC_6102 copy.png"/>
          <p:cNvPicPr>
            <a:picLocks noChangeAspect="1" noChangeArrowheads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57664" y="2303621"/>
            <a:ext cx="1394936" cy="1025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138090" y="3780431"/>
            <a:ext cx="1766910" cy="246221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N" sz="1000" dirty="0"/>
              <a:t>P/N: USB Cover :  RM:  PC ABS</a:t>
            </a:r>
          </a:p>
        </p:txBody>
      </p:sp>
      <p:pic>
        <p:nvPicPr>
          <p:cNvPr id="4105" name="Picture 9" descr="D:\TGPEL\Comp Photos\parts pic\Edited pics\png\DSC_6113 copy.png"/>
          <p:cNvPicPr>
            <a:picLocks noChangeAspect="1" noChangeArrowheads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52400" y="4191000"/>
            <a:ext cx="1515016" cy="1744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141084" y="5943600"/>
            <a:ext cx="1883460" cy="246221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N" sz="1000" dirty="0"/>
              <a:t>P/N: Cover :  RM:  PA6/66 GF 30</a:t>
            </a:r>
          </a:p>
        </p:txBody>
      </p:sp>
      <p:pic>
        <p:nvPicPr>
          <p:cNvPr id="4106" name="Picture 10" descr="D:\TGPEL\Comp Photos\parts pic\Edited pics\png\DSC_6104 copy.png"/>
          <p:cNvPicPr>
            <a:picLocks noChangeAspect="1" noChangeArrowheads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21193168">
            <a:off x="2686159" y="2447887"/>
            <a:ext cx="2771246" cy="488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7" name="Picture 11" descr="D:\TGPEL\Comp Photos\parts pic\Edited pics\png\DSC_6106 copy.png"/>
          <p:cNvPicPr>
            <a:picLocks noChangeAspect="1" noChangeArrowheads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21061300">
            <a:off x="3746351" y="3211206"/>
            <a:ext cx="1836093" cy="304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3033690" y="3733800"/>
            <a:ext cx="1766910" cy="246221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N" sz="1000" dirty="0"/>
              <a:t>P/N: Clamp:  RM:  PP / PA</a:t>
            </a:r>
          </a:p>
        </p:txBody>
      </p:sp>
      <p:pic>
        <p:nvPicPr>
          <p:cNvPr id="4108" name="Picture 12" descr="D:\TGPEL\Comp Photos\parts pic\png\DSC_6157 copy.png"/>
          <p:cNvPicPr>
            <a:picLocks noChangeAspect="1" noChangeArrowheads="1"/>
          </p:cNvPicPr>
          <p:nvPr/>
        </p:nvPicPr>
        <p:blipFill rotWithShape="1"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133600" y="2590800"/>
            <a:ext cx="3144140" cy="907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9" name="Picture 13" descr="D:\TGPEL\Comp Photos\parts pic\png\DSC_6162 copy.png"/>
          <p:cNvPicPr>
            <a:picLocks noChangeAspect="1" noChangeArrowheads="1"/>
          </p:cNvPicPr>
          <p:nvPr/>
        </p:nvPicPr>
        <p:blipFill rotWithShape="1"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048000" y="2762328"/>
            <a:ext cx="2403788" cy="1047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0" name="Picture 14" descr="D:\TGPEL\Comp Photos\parts pic\png\DSC_6166 copy.png"/>
          <p:cNvPicPr>
            <a:picLocks noChangeAspect="1" noChangeArrowheads="1"/>
          </p:cNvPicPr>
          <p:nvPr/>
        </p:nvPicPr>
        <p:blipFill rotWithShape="1"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285114" y="2362200"/>
            <a:ext cx="649086" cy="1300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1" name="Picture 15" descr="D:\TGPEL\Comp Photos\parts pic\png\DSC_6167 copy.png"/>
          <p:cNvPicPr>
            <a:picLocks noChangeAspect="1" noChangeArrowheads="1"/>
          </p:cNvPicPr>
          <p:nvPr/>
        </p:nvPicPr>
        <p:blipFill rotWithShape="1"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018247" y="2424517"/>
            <a:ext cx="1592353" cy="699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2" name="Picture 16" descr="D:\TGPEL\Comp Photos\parts pic\png\DSC_6172 copy.png"/>
          <p:cNvPicPr>
            <a:picLocks noChangeAspect="1" noChangeArrowheads="1"/>
          </p:cNvPicPr>
          <p:nvPr/>
        </p:nvPicPr>
        <p:blipFill rotWithShape="1"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216219" y="3187983"/>
            <a:ext cx="1241981" cy="469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6538890" y="3733800"/>
            <a:ext cx="1766910" cy="246221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N" sz="1000" dirty="0"/>
              <a:t>P/N: :  RM:  PPS GF 40 / PA 6</a:t>
            </a:r>
          </a:p>
        </p:txBody>
      </p:sp>
      <p:sp>
        <p:nvSpPr>
          <p:cNvPr id="29" name="Title 1"/>
          <p:cNvSpPr txBox="1">
            <a:spLocks/>
          </p:cNvSpPr>
          <p:nvPr/>
        </p:nvSpPr>
        <p:spPr>
          <a:xfrm>
            <a:off x="304800" y="0"/>
            <a:ext cx="6477000" cy="609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4000" b="0" i="0" u="sng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Automotive Parts</a:t>
            </a:r>
          </a:p>
        </p:txBody>
      </p:sp>
      <p:pic>
        <p:nvPicPr>
          <p:cNvPr id="4113" name="Picture 17" descr="D:\TGPEL\Comp Photos\parts pic\png\DSC_6184 copy.png"/>
          <p:cNvPicPr>
            <a:picLocks noChangeAspect="1" noChangeArrowheads="1"/>
          </p:cNvPicPr>
          <p:nvPr/>
        </p:nvPicPr>
        <p:blipFill rotWithShape="1"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21404141">
            <a:off x="2635909" y="4211293"/>
            <a:ext cx="995973" cy="1530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4" name="Picture 18" descr="D:\TGPEL\Comp Photos\parts pic\png\DSC_6201 copy.png"/>
          <p:cNvPicPr>
            <a:picLocks noChangeAspect="1" noChangeArrowheads="1"/>
          </p:cNvPicPr>
          <p:nvPr/>
        </p:nvPicPr>
        <p:blipFill rotWithShape="1"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21315051">
            <a:off x="3310555" y="4241826"/>
            <a:ext cx="1288923" cy="1621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extBox 31"/>
          <p:cNvSpPr txBox="1"/>
          <p:nvPr/>
        </p:nvSpPr>
        <p:spPr>
          <a:xfrm>
            <a:off x="2362200" y="5952699"/>
            <a:ext cx="2438400" cy="246221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N" sz="1000" dirty="0"/>
              <a:t>P/N: Bobbin / Housing :  RM:  PA6/66 GF 30</a:t>
            </a:r>
          </a:p>
        </p:txBody>
      </p:sp>
      <p:pic>
        <p:nvPicPr>
          <p:cNvPr id="4115" name="Picture 19" descr="D:\TGPEL\Comp Photos\parts pic\png\DSC_6187 copy.png"/>
          <p:cNvPicPr>
            <a:picLocks noChangeAspect="1" noChangeArrowheads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410200" y="3821884"/>
            <a:ext cx="1424035" cy="2144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6" name="Picture 20" descr="D:\TGPEL\Comp Photos\parts pic\png\DSC_6189 copy.png"/>
          <p:cNvPicPr>
            <a:picLocks noChangeAspect="1" noChangeArrowheads="1"/>
          </p:cNvPicPr>
          <p:nvPr/>
        </p:nvPicPr>
        <p:blipFill rotWithShape="1"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517281" y="4397548"/>
            <a:ext cx="2229543" cy="1310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TextBox 34"/>
          <p:cNvSpPr txBox="1"/>
          <p:nvPr/>
        </p:nvSpPr>
        <p:spPr>
          <a:xfrm>
            <a:off x="6172200" y="5955254"/>
            <a:ext cx="2438400" cy="246221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N" sz="1000" dirty="0"/>
              <a:t>P/N: Antenna:  RM:  ASA / TPU</a:t>
            </a:r>
          </a:p>
        </p:txBody>
      </p:sp>
    </p:spTree>
    <p:extLst>
      <p:ext uri="{BB962C8B-B14F-4D97-AF65-F5344CB8AC3E}">
        <p14:creationId xmlns:p14="http://schemas.microsoft.com/office/powerpoint/2010/main" val="3475917313"/>
      </p:ext>
    </p:extLst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www.tgpel.com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700DA-7292-4B1A-ACD6-A0CAA3727AE5}" type="slidenum">
              <a:rPr lang="en-US" smtClean="0"/>
              <a:pPr/>
              <a:t>28</a:t>
            </a:fld>
            <a:endParaRPr lang="en-US" dirty="0"/>
          </a:p>
        </p:txBody>
      </p:sp>
      <p:pic>
        <p:nvPicPr>
          <p:cNvPr id="1026" name="Picture 2" descr="D:\TGPEL\Comp Photos\parts pic\png\DSC_6191 copy.pn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68117" y="787798"/>
            <a:ext cx="2194083" cy="1550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TGPEL\Comp Photos\parts pic\png\DSC_6193 copy.pn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026559" y="818652"/>
            <a:ext cx="827037" cy="705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:\TGPEL\Comp Photos\parts pic\png\DSC_6198 copy.png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002744" y="1595082"/>
            <a:ext cx="696878" cy="587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D:\TGPEL\Comp Photos\parts pic\png\DSC_6202 copy.png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699622" y="894136"/>
            <a:ext cx="2388180" cy="1041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838200" y="2236340"/>
            <a:ext cx="1611515" cy="246221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N" sz="1000" dirty="0"/>
              <a:t>P/N: Stay :  RM: PA6 GF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874885" y="2209800"/>
            <a:ext cx="1916315" cy="400110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N" sz="1000" dirty="0"/>
              <a:t>P/N: Mirror Housing ORVM :  RM: POM / PP</a:t>
            </a:r>
          </a:p>
        </p:txBody>
      </p:sp>
      <p:pic>
        <p:nvPicPr>
          <p:cNvPr id="1030" name="Picture 6" descr="D:\TGPEL\Comp Photos\parts pic\png\DSC_6220 copy.png"/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5801759">
            <a:off x="7106989" y="564533"/>
            <a:ext cx="1178699" cy="1856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6694285" y="2239089"/>
            <a:ext cx="1611515" cy="246221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N" sz="1000" dirty="0"/>
              <a:t>P/N: Clamp :  RM: PP</a:t>
            </a:r>
          </a:p>
        </p:txBody>
      </p:sp>
      <p:pic>
        <p:nvPicPr>
          <p:cNvPr id="1032" name="Picture 8" descr="D:\TGPEL\Comp Photos\parts pic\png\DSC_6230 copy.png"/>
          <p:cNvPicPr>
            <a:picLocks noChangeAspect="1" noChangeArrowheads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6200000">
            <a:off x="3508635" y="2899035"/>
            <a:ext cx="1143000" cy="983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D:\TGPEL\Comp Photos\parts pic\png\DSC_6235 copy.png"/>
          <p:cNvPicPr>
            <a:picLocks noChangeAspect="1" noChangeArrowheads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5400000">
            <a:off x="4443889" y="2991158"/>
            <a:ext cx="1355504" cy="739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D:\TGPEL\Comp Photos\parts pic\png\DSC_6239 copy.png"/>
          <p:cNvPicPr>
            <a:picLocks noChangeAspect="1" noChangeArrowheads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38200" y="2559238"/>
            <a:ext cx="1294002" cy="1424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D:\TGPEL\Comp Photos\parts pic\png\DSC_6415 copy.png"/>
          <p:cNvPicPr>
            <a:picLocks noChangeAspect="1" noChangeArrowheads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237026" y="2552441"/>
            <a:ext cx="2344746" cy="1485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7" name="Picture 13" descr="D:\TGPEL\Comp Photos\parts pic\png\DSC_6430 copy.png"/>
          <p:cNvPicPr>
            <a:picLocks noChangeAspect="1" noChangeArrowheads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946076">
            <a:off x="350424" y="4941120"/>
            <a:ext cx="2266563" cy="799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578429" y="4065957"/>
            <a:ext cx="1871286" cy="246221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N" sz="1000" dirty="0"/>
              <a:t>P/N: Wiper Gear :  RM: POM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615114" y="4097179"/>
            <a:ext cx="1871286" cy="246221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N" sz="1000" dirty="0"/>
              <a:t>P/N: Holders :  RM: PBT GF 30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490914" y="5943600"/>
            <a:ext cx="1871286" cy="246221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N" sz="1000" dirty="0"/>
              <a:t>P/N: Roof Rail :  RM: PC+PBT GF</a:t>
            </a:r>
          </a:p>
        </p:txBody>
      </p:sp>
      <p:pic>
        <p:nvPicPr>
          <p:cNvPr id="1038" name="Picture 14" descr="D:\TGPEL\Comp Photos\parts pic\png\DSC_6431 copy.png"/>
          <p:cNvPicPr>
            <a:picLocks noChangeAspect="1" noChangeArrowheads="1"/>
          </p:cNvPicPr>
          <p:nvPr/>
        </p:nvPicPr>
        <p:blipFill rotWithShape="1"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440077" y="5029200"/>
            <a:ext cx="2046324" cy="814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24"/>
          <p:cNvSpPr txBox="1"/>
          <p:nvPr/>
        </p:nvSpPr>
        <p:spPr>
          <a:xfrm>
            <a:off x="3615114" y="5943600"/>
            <a:ext cx="1871286" cy="246221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N" sz="1000" dirty="0"/>
              <a:t>P/N: Housing IRVM:  RM: PP</a:t>
            </a:r>
          </a:p>
        </p:txBody>
      </p:sp>
      <p:pic>
        <p:nvPicPr>
          <p:cNvPr id="1039" name="Picture 15" descr="D:\TGPEL\Comp Photos\parts pic\png\DSC_6478 copy.png"/>
          <p:cNvPicPr>
            <a:picLocks noChangeAspect="1" noChangeArrowheads="1"/>
          </p:cNvPicPr>
          <p:nvPr/>
        </p:nvPicPr>
        <p:blipFill rotWithShape="1"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165074" y="4343400"/>
            <a:ext cx="1012257" cy="1555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/>
          <p:cNvSpPr txBox="1"/>
          <p:nvPr/>
        </p:nvSpPr>
        <p:spPr>
          <a:xfrm>
            <a:off x="6586914" y="5943600"/>
            <a:ext cx="1871286" cy="246221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N" sz="1000" dirty="0"/>
              <a:t>P/N: Canister:  RM: PA66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553200" y="4097179"/>
            <a:ext cx="1871286" cy="246221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N" sz="1000" dirty="0"/>
              <a:t>P/N: Holders :  RM: PBT GF 30</a:t>
            </a:r>
          </a:p>
        </p:txBody>
      </p:sp>
      <p:sp>
        <p:nvSpPr>
          <p:cNvPr id="29" name="Title 1"/>
          <p:cNvSpPr txBox="1">
            <a:spLocks/>
          </p:cNvSpPr>
          <p:nvPr/>
        </p:nvSpPr>
        <p:spPr>
          <a:xfrm>
            <a:off x="304800" y="0"/>
            <a:ext cx="6477000" cy="609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4000" b="0" i="0" u="sng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Automotive Parts</a:t>
            </a:r>
          </a:p>
        </p:txBody>
      </p:sp>
    </p:spTree>
    <p:extLst>
      <p:ext uri="{BB962C8B-B14F-4D97-AF65-F5344CB8AC3E}">
        <p14:creationId xmlns:p14="http://schemas.microsoft.com/office/powerpoint/2010/main" val="3556009166"/>
      </p:ext>
    </p:extLst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www.tgpel.com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700DA-7292-4B1A-ACD6-A0CAA3727AE5}" type="slidenum">
              <a:rPr lang="en-US" smtClean="0"/>
              <a:pPr/>
              <a:t>29</a:t>
            </a:fld>
            <a:endParaRPr lang="en-US" dirty="0"/>
          </a:p>
        </p:txBody>
      </p:sp>
      <p:pic>
        <p:nvPicPr>
          <p:cNvPr id="3074" name="Picture 2" descr="D:\TGPEL\Comp Photos\parts pic\png\DSC_6496 copy.pn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52400" y="838200"/>
            <a:ext cx="2142699" cy="1405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28600" y="2362200"/>
            <a:ext cx="2209800" cy="246221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N" sz="1000" dirty="0"/>
              <a:t>P/N: Magnetic Holder :  RM:  PPS GF 40</a:t>
            </a:r>
          </a:p>
        </p:txBody>
      </p:sp>
      <p:pic>
        <p:nvPicPr>
          <p:cNvPr id="3075" name="Picture 3" descr="D:\TGPEL\Comp Photos\parts pic\png\DSC_6499 copy.pn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819400" y="762000"/>
            <a:ext cx="1299949" cy="1374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2667000" y="2362200"/>
            <a:ext cx="1680949" cy="246221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N" sz="1000" dirty="0"/>
              <a:t>P/N: Clip :  RM:  PA</a:t>
            </a:r>
          </a:p>
        </p:txBody>
      </p:sp>
      <p:pic>
        <p:nvPicPr>
          <p:cNvPr id="3076" name="Picture 4" descr="D:\TGPEL\Comp Photos\parts pic\png\DSC_6181 copy.png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298098">
            <a:off x="4800600" y="762000"/>
            <a:ext cx="1405720" cy="1405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4643651" y="2362200"/>
            <a:ext cx="1680949" cy="246221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N" sz="1000" dirty="0"/>
              <a:t>P/N: Seal Plate :  RM:  PA</a:t>
            </a:r>
          </a:p>
        </p:txBody>
      </p:sp>
      <p:pic>
        <p:nvPicPr>
          <p:cNvPr id="3077" name="Picture 5" descr="D:\TGPEL\Comp Photos\parts pic\png\DSC_6199 copy.png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946709" y="907026"/>
            <a:ext cx="1663891" cy="1302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6858001" y="2362200"/>
            <a:ext cx="1828800" cy="246221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N" sz="1000" dirty="0"/>
              <a:t>P/N: Housing :  RM:  PA 6 GF 30</a:t>
            </a:r>
          </a:p>
        </p:txBody>
      </p:sp>
      <p:pic>
        <p:nvPicPr>
          <p:cNvPr id="3078" name="Picture 6" descr="D:\TGPEL\Comp Photos\parts pic\png\DSC_6324 copy.png"/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04800" y="2667000"/>
            <a:ext cx="1477370" cy="1787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228600" y="4419600"/>
            <a:ext cx="1676400" cy="246221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N" sz="1000" dirty="0"/>
              <a:t>P/N: Holder :  RM:  POM</a:t>
            </a:r>
          </a:p>
        </p:txBody>
      </p:sp>
      <p:pic>
        <p:nvPicPr>
          <p:cNvPr id="3080" name="Picture 8" descr="D:\TGPEL\Comp Photos\parts pic\png\DSC_6339 copy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76" t="15786" r="22462" b="25247"/>
          <a:stretch/>
        </p:blipFill>
        <p:spPr bwMode="auto">
          <a:xfrm>
            <a:off x="2590800" y="2819400"/>
            <a:ext cx="1723153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2514600" y="4419600"/>
            <a:ext cx="1676400" cy="246221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N" sz="1000" dirty="0"/>
              <a:t>P/N: Cap Handle :  RM:  PA 6 </a:t>
            </a:r>
          </a:p>
        </p:txBody>
      </p:sp>
      <p:pic>
        <p:nvPicPr>
          <p:cNvPr id="3081" name="Picture 9" descr="D:\TGPEL\Comp Photos\parts pic\png\DSC_6342 copy.pn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99" t="19184" r="24220" b="13266"/>
          <a:stretch/>
        </p:blipFill>
        <p:spPr bwMode="auto">
          <a:xfrm>
            <a:off x="4742368" y="2804615"/>
            <a:ext cx="1582231" cy="1474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4648200" y="4419600"/>
            <a:ext cx="1676400" cy="246221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N" sz="1000" dirty="0"/>
              <a:t>P/N: Bobbin :  RM:  PA 6 </a:t>
            </a:r>
          </a:p>
        </p:txBody>
      </p:sp>
      <p:pic>
        <p:nvPicPr>
          <p:cNvPr id="3082" name="Picture 10" descr="D:\TGPEL\Comp Photos\parts pic\Edited pics\png\DSC_5941 copy.png"/>
          <p:cNvPicPr>
            <a:picLocks noChangeAspect="1" noChangeArrowheads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635653" y="2865495"/>
            <a:ext cx="2286001" cy="1322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6788052" y="4419599"/>
            <a:ext cx="2051148" cy="246221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N" sz="1000" dirty="0"/>
              <a:t>P/N: Housing with Clip :  RM:  PA 6 </a:t>
            </a:r>
          </a:p>
        </p:txBody>
      </p:sp>
      <p:pic>
        <p:nvPicPr>
          <p:cNvPr id="3083" name="Picture 11" descr="D:\TGPEL\Comp Photos\parts pic\Edited pics\png\DSC_6022 copy.png"/>
          <p:cNvPicPr>
            <a:picLocks noChangeAspect="1" noChangeArrowheads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2668206">
            <a:off x="808270" y="4591724"/>
            <a:ext cx="709684" cy="1555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D:\TGPEL\Comp Photos\parts pic\Edited pics\png\DSC_6026 copy.png"/>
          <p:cNvPicPr>
            <a:picLocks noChangeAspect="1" noChangeArrowheads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286000" y="4850462"/>
            <a:ext cx="838200" cy="794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5" name="Picture 13" descr="D:\TGPEL\Comp Photos\parts pic\Edited pics\png\DSC_6029 copy.png"/>
          <p:cNvPicPr>
            <a:picLocks noChangeAspect="1" noChangeArrowheads="1"/>
          </p:cNvPicPr>
          <p:nvPr/>
        </p:nvPicPr>
        <p:blipFill rotWithShape="1"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5400000">
            <a:off x="1904785" y="5146413"/>
            <a:ext cx="619552" cy="1147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D:\TGPEL\Comp Photos\parts pic\Edited pics\png\DSC_6032 copy.png"/>
          <p:cNvPicPr>
            <a:picLocks noChangeAspect="1" noChangeArrowheads="1"/>
          </p:cNvPicPr>
          <p:nvPr/>
        </p:nvPicPr>
        <p:blipFill rotWithShape="1"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560394" y="5095407"/>
            <a:ext cx="801806" cy="599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/>
          <p:cNvSpPr txBox="1"/>
          <p:nvPr/>
        </p:nvSpPr>
        <p:spPr>
          <a:xfrm>
            <a:off x="838200" y="6019800"/>
            <a:ext cx="2133600" cy="246221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N" sz="1000" dirty="0"/>
              <a:t>P/N: Casing Cap </a:t>
            </a:r>
            <a:r>
              <a:rPr lang="en-IN" sz="1000" dirty="0" err="1"/>
              <a:t>Assy</a:t>
            </a:r>
            <a:r>
              <a:rPr lang="en-IN" sz="1000" dirty="0"/>
              <a:t> :  RM:  PA 6 GF</a:t>
            </a:r>
          </a:p>
        </p:txBody>
      </p:sp>
      <p:pic>
        <p:nvPicPr>
          <p:cNvPr id="3087" name="Picture 15" descr="D:\TGPEL\Comp Photos\parts pic\Edited pics\png\DSC_6086 copy.png"/>
          <p:cNvPicPr>
            <a:picLocks noChangeAspect="1" noChangeArrowheads="1"/>
          </p:cNvPicPr>
          <p:nvPr/>
        </p:nvPicPr>
        <p:blipFill rotWithShape="1"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991185" y="4795103"/>
            <a:ext cx="1038015" cy="1173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3429000" y="6019800"/>
            <a:ext cx="2133600" cy="246221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N" sz="1000" dirty="0"/>
              <a:t>P/N: Cable tie:  RM:  PA 6 </a:t>
            </a:r>
          </a:p>
        </p:txBody>
      </p:sp>
      <p:pic>
        <p:nvPicPr>
          <p:cNvPr id="30" name="Picture 5"/>
          <p:cNvPicPr>
            <a:picLocks noChangeAspect="1" noChangeArrowheads="1"/>
          </p:cNvPicPr>
          <p:nvPr/>
        </p:nvPicPr>
        <p:blipFill rotWithShape="1"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5400000">
            <a:off x="6774732" y="4107734"/>
            <a:ext cx="1453872" cy="2370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1" name="TextBox 30"/>
          <p:cNvSpPr txBox="1"/>
          <p:nvPr/>
        </p:nvSpPr>
        <p:spPr>
          <a:xfrm>
            <a:off x="6324600" y="6023212"/>
            <a:ext cx="2133600" cy="246221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N" sz="1000" dirty="0"/>
              <a:t>P/N: Pipe inlet </a:t>
            </a:r>
            <a:r>
              <a:rPr lang="en-IN" sz="1000" dirty="0" err="1"/>
              <a:t>Assy</a:t>
            </a:r>
            <a:r>
              <a:rPr lang="en-IN" sz="1000" dirty="0"/>
              <a:t>:  RM:  HDPE </a:t>
            </a:r>
          </a:p>
        </p:txBody>
      </p:sp>
      <p:sp>
        <p:nvSpPr>
          <p:cNvPr id="32" name="Title 1"/>
          <p:cNvSpPr txBox="1">
            <a:spLocks/>
          </p:cNvSpPr>
          <p:nvPr/>
        </p:nvSpPr>
        <p:spPr>
          <a:xfrm>
            <a:off x="304800" y="0"/>
            <a:ext cx="6477000" cy="609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4000" b="0" i="0" u="sng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Automotive Parts</a:t>
            </a:r>
          </a:p>
        </p:txBody>
      </p:sp>
    </p:spTree>
    <p:extLst>
      <p:ext uri="{BB962C8B-B14F-4D97-AF65-F5344CB8AC3E}">
        <p14:creationId xmlns:p14="http://schemas.microsoft.com/office/powerpoint/2010/main" val="1904798436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2" descr="D:\DWG\timex new\Mint\DESIGN AXIS - TIMEX - Scheme 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826" y="857698"/>
            <a:ext cx="8673485" cy="39429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TextBox 1"/>
          <p:cNvSpPr txBox="1"/>
          <p:nvPr/>
        </p:nvSpPr>
        <p:spPr>
          <a:xfrm>
            <a:off x="2095500" y="2438400"/>
            <a:ext cx="1295400" cy="307777"/>
          </a:xfrm>
          <a:prstGeom prst="rect">
            <a:avLst/>
          </a:prstGeom>
          <a:noFill/>
          <a:ln>
            <a:noFill/>
            <a:prstDash val="sysDot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N" sz="1400" dirty="0">
                <a:solidFill>
                  <a:schemeClr val="bg1"/>
                </a:solidFill>
              </a:rPr>
              <a:t>PLANT - 1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096000" y="2438400"/>
            <a:ext cx="1295400" cy="307777"/>
          </a:xfrm>
          <a:prstGeom prst="rect">
            <a:avLst/>
          </a:prstGeom>
          <a:noFill/>
          <a:ln>
            <a:noFill/>
            <a:prstDash val="sysDot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N" sz="1400" dirty="0">
                <a:solidFill>
                  <a:schemeClr val="bg1"/>
                </a:solidFill>
              </a:rPr>
              <a:t>PLANT - 2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152400" y="4953000"/>
            <a:ext cx="8763000" cy="1676400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120000"/>
              </a:lnSpc>
            </a:pPr>
            <a:r>
              <a:rPr lang="en-US" sz="1600" b="1" u="sng" dirty="0"/>
              <a:t>Plant 2 Facilities</a:t>
            </a:r>
          </a:p>
          <a:p>
            <a:pPr marL="285750" indent="-28575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1600" b="1" dirty="0"/>
              <a:t>50+</a:t>
            </a:r>
            <a:r>
              <a:rPr lang="en-US" sz="1600" dirty="0"/>
              <a:t> injection </a:t>
            </a:r>
            <a:r>
              <a:rPr lang="en-US" sz="1600" dirty="0" err="1"/>
              <a:t>moulding</a:t>
            </a:r>
            <a:r>
              <a:rPr lang="en-US" sz="1600" dirty="0"/>
              <a:t> m/</a:t>
            </a:r>
            <a:r>
              <a:rPr lang="en-US" sz="1600" dirty="0" err="1"/>
              <a:t>cs</a:t>
            </a:r>
            <a:r>
              <a:rPr lang="en-US" sz="1600" dirty="0"/>
              <a:t> (</a:t>
            </a:r>
            <a:r>
              <a:rPr lang="en-US" sz="1600" b="1" dirty="0"/>
              <a:t>50 – 660T</a:t>
            </a:r>
            <a:r>
              <a:rPr lang="en-US" sz="1600" dirty="0"/>
              <a:t>) with assembly lines for integrated solutions to customers.</a:t>
            </a:r>
          </a:p>
          <a:p>
            <a:pPr marL="285750" indent="-28575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1600" dirty="0"/>
              <a:t>Vertical injection machines for insert and over </a:t>
            </a:r>
            <a:r>
              <a:rPr lang="en-US" sz="1600" dirty="0" err="1"/>
              <a:t>moulded</a:t>
            </a:r>
            <a:r>
              <a:rPr lang="en-US" sz="1600" dirty="0"/>
              <a:t> parts.</a:t>
            </a:r>
          </a:p>
          <a:p>
            <a:pPr marL="285750" indent="-28575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1600" dirty="0"/>
              <a:t>2K </a:t>
            </a:r>
            <a:r>
              <a:rPr lang="en-US" sz="1600" dirty="0" err="1"/>
              <a:t>moulding</a:t>
            </a:r>
            <a:r>
              <a:rPr lang="en-US" sz="1600" dirty="0"/>
              <a:t> for bi-</a:t>
            </a:r>
            <a:r>
              <a:rPr lang="en-US" sz="1600" dirty="0" err="1"/>
              <a:t>colour</a:t>
            </a:r>
            <a:r>
              <a:rPr lang="en-US" sz="1600" dirty="0"/>
              <a:t> and bi-material components.</a:t>
            </a:r>
          </a:p>
          <a:p>
            <a:pPr marL="285750" indent="-28575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1600" dirty="0"/>
              <a:t>Clean room facility for highly aesthetic and medical segments.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109581" y="0"/>
            <a:ext cx="4233819" cy="60960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IN" sz="3600" u="sng" dirty="0"/>
              <a:t>Upcoming Plant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867400" y="5715000"/>
            <a:ext cx="2906710" cy="80021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N" sz="1600" b="1" dirty="0"/>
              <a:t>Plant 1: </a:t>
            </a:r>
          </a:p>
          <a:p>
            <a:pPr algn="ctr"/>
            <a:r>
              <a:rPr lang="en-IN" sz="1600" dirty="0"/>
              <a:t>State of the art CTR with </a:t>
            </a:r>
            <a:r>
              <a:rPr lang="en-IN" sz="1600" b="1" dirty="0"/>
              <a:t>51</a:t>
            </a:r>
            <a:r>
              <a:rPr lang="en-IN" sz="1400" dirty="0"/>
              <a:t> Injection moulding m/cs. (25 – 300T)</a:t>
            </a:r>
          </a:p>
        </p:txBody>
      </p:sp>
    </p:spTree>
    <p:extLst>
      <p:ext uri="{BB962C8B-B14F-4D97-AF65-F5344CB8AC3E}">
        <p14:creationId xmlns:p14="http://schemas.microsoft.com/office/powerpoint/2010/main" val="218461138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www.tgpel.com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700DA-7292-4B1A-ACD6-A0CAA3727AE5}" type="slidenum">
              <a:rPr lang="en-US" smtClean="0"/>
              <a:pPr/>
              <a:t>30</a:t>
            </a:fld>
            <a:endParaRPr lang="en-US" dirty="0"/>
          </a:p>
        </p:txBody>
      </p:sp>
      <p:pic>
        <p:nvPicPr>
          <p:cNvPr id="1026" name="Picture 2" descr="D:\TGPEL\Comp Photos\parts pic\png\DSC_6328 copy.pn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985" t="20084" r="18942" b="18486"/>
          <a:stretch/>
        </p:blipFill>
        <p:spPr bwMode="auto">
          <a:xfrm>
            <a:off x="6575778" y="1091697"/>
            <a:ext cx="2300936" cy="1406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TGPEL\Comp Photos\parts pic\png\DSC_6330 copy.pn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2209" t="14672" r="20127" b="11628"/>
          <a:stretch/>
        </p:blipFill>
        <p:spPr bwMode="auto">
          <a:xfrm>
            <a:off x="4648200" y="979156"/>
            <a:ext cx="1780735" cy="1519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:\TGPEL\Comp Photos\parts pic\png\DSC_6332 copy.png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199" t="17066" r="13297" b="12073"/>
          <a:stretch/>
        </p:blipFill>
        <p:spPr bwMode="auto">
          <a:xfrm>
            <a:off x="2285999" y="1091697"/>
            <a:ext cx="2215663" cy="1406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D:\TGPEL\Comp Photos\parts pic\png\DSC_6336 copy.png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939" t="9791" r="11888" b="7522"/>
          <a:stretch/>
        </p:blipFill>
        <p:spPr bwMode="auto">
          <a:xfrm>
            <a:off x="140677" y="1091697"/>
            <a:ext cx="2145324" cy="1575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D:\TGPEL\Comp Photos\parts pic\png\DSC_6435 copy.png"/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3378" t="15711" r="33244" b="13213"/>
          <a:stretch/>
        </p:blipFill>
        <p:spPr bwMode="auto">
          <a:xfrm>
            <a:off x="609600" y="3031587"/>
            <a:ext cx="762000" cy="1083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D:\TGPEL\Comp Photos\parts pic\png\DSC_6436 copy.png"/>
          <p:cNvPicPr>
            <a:picLocks noChangeAspect="1" noChangeArrowheads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6650" t="16791" r="37341" b="8549"/>
          <a:stretch/>
        </p:blipFill>
        <p:spPr bwMode="auto">
          <a:xfrm>
            <a:off x="1786597" y="3081104"/>
            <a:ext cx="618978" cy="1186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D:\TGPEL\Comp Photos\parts pic\png\DSC_6438 copy.png"/>
          <p:cNvPicPr>
            <a:picLocks noChangeAspect="1" noChangeArrowheads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4066" t="16771" r="40000" b="14007"/>
          <a:stretch/>
        </p:blipFill>
        <p:spPr bwMode="auto">
          <a:xfrm>
            <a:off x="2819400" y="3034787"/>
            <a:ext cx="691662" cy="1232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D:\TGPEL\Comp Photos\parts pic\png\DSC_6440 copy.png"/>
          <p:cNvPicPr>
            <a:picLocks noChangeAspect="1" noChangeArrowheads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585" t="32892" r="13752" b="34216"/>
          <a:stretch/>
        </p:blipFill>
        <p:spPr bwMode="auto">
          <a:xfrm rot="5400000">
            <a:off x="7322227" y="3218964"/>
            <a:ext cx="1727009" cy="521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D:\TGPEL\Comp Photos\parts pic\png\DSC_6442 copy.png"/>
          <p:cNvPicPr>
            <a:picLocks noChangeAspect="1" noChangeArrowheads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679" t="32959" r="20917" b="38519"/>
          <a:stretch/>
        </p:blipFill>
        <p:spPr bwMode="auto">
          <a:xfrm>
            <a:off x="3962400" y="2971800"/>
            <a:ext cx="3520813" cy="1091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D:\TGPEL\Comp Photos\parts pic\png\DSC_6445 copy.png"/>
          <p:cNvPicPr>
            <a:picLocks noChangeAspect="1" noChangeArrowheads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524001" y="4038600"/>
            <a:ext cx="1828799" cy="2493161"/>
          </a:xfrm>
          <a:prstGeom prst="rect">
            <a:avLst/>
          </a:prstGeom>
          <a:noFill/>
        </p:spPr>
      </p:pic>
      <p:pic>
        <p:nvPicPr>
          <p:cNvPr id="1036" name="Picture 12" descr="D:\TGPEL\Comp Photos\parts pic\png\DSC_6447 copy.png"/>
          <p:cNvPicPr>
            <a:picLocks noChangeAspect="1" noChangeArrowheads="1"/>
          </p:cNvPicPr>
          <p:nvPr/>
        </p:nvPicPr>
        <p:blipFill rotWithShape="1"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690" t="20760" r="14053" b="23058"/>
          <a:stretch/>
        </p:blipFill>
        <p:spPr bwMode="auto">
          <a:xfrm rot="21025711">
            <a:off x="3068505" y="4714921"/>
            <a:ext cx="2405577" cy="1266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7" name="Picture 13" descr="D:\TGPEL\Comp Photos\parts pic\png\DSC_6449 copy.png"/>
          <p:cNvPicPr>
            <a:picLocks noChangeAspect="1" noChangeArrowheads="1"/>
          </p:cNvPicPr>
          <p:nvPr/>
        </p:nvPicPr>
        <p:blipFill rotWithShape="1"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21348411">
            <a:off x="4158146" y="4691399"/>
            <a:ext cx="2729132" cy="1383325"/>
          </a:xfrm>
          <a:prstGeom prst="rect">
            <a:avLst/>
          </a:prstGeom>
          <a:noFill/>
        </p:spPr>
      </p:pic>
      <p:pic>
        <p:nvPicPr>
          <p:cNvPr id="1038" name="Picture 14" descr="D:\TGPEL\Comp Photos\parts pic\png\DSC_6453 copy.png"/>
          <p:cNvPicPr>
            <a:picLocks noChangeAspect="1" noChangeArrowheads="1"/>
          </p:cNvPicPr>
          <p:nvPr/>
        </p:nvPicPr>
        <p:blipFill rotWithShape="1"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379" t="17780" r="18623" b="15545"/>
          <a:stretch/>
        </p:blipFill>
        <p:spPr bwMode="auto">
          <a:xfrm>
            <a:off x="6597654" y="4618130"/>
            <a:ext cx="2165346" cy="1529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itle 1"/>
          <p:cNvSpPr>
            <a:spLocks noGrp="1"/>
          </p:cNvSpPr>
          <p:nvPr>
            <p:ph type="title"/>
          </p:nvPr>
        </p:nvSpPr>
        <p:spPr>
          <a:xfrm>
            <a:off x="228600" y="0"/>
            <a:ext cx="6477000" cy="609600"/>
          </a:xfrm>
        </p:spPr>
        <p:txBody>
          <a:bodyPr>
            <a:normAutofit fontScale="90000"/>
          </a:bodyPr>
          <a:lstStyle/>
          <a:p>
            <a:pPr algn="l"/>
            <a:r>
              <a:rPr lang="en-IN" sz="4000" u="sng" dirty="0"/>
              <a:t>Medical Parts</a:t>
            </a:r>
          </a:p>
        </p:txBody>
      </p:sp>
      <p:pic>
        <p:nvPicPr>
          <p:cNvPr id="2050" name="Picture 2" descr="D:\TGPEL\Comp Photos\parts pic\png\DSC_6206 copy.png"/>
          <p:cNvPicPr>
            <a:picLocks noChangeAspect="1" noChangeArrowheads="1"/>
          </p:cNvPicPr>
          <p:nvPr/>
        </p:nvPicPr>
        <p:blipFill rotWithShape="1"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12193" y="5016376"/>
            <a:ext cx="1464207" cy="1232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9015805"/>
      </p:ext>
    </p:extLst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www.tgpel.com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700DA-7292-4B1A-ACD6-A0CAA3727AE5}" type="slidenum">
              <a:rPr lang="en-US" smtClean="0"/>
              <a:pPr/>
              <a:t>31</a:t>
            </a:fld>
            <a:endParaRPr lang="en-US" dirty="0"/>
          </a:p>
        </p:txBody>
      </p:sp>
      <p:sp>
        <p:nvSpPr>
          <p:cNvPr id="6" name="Text Box 22"/>
          <p:cNvSpPr txBox="1">
            <a:spLocks noChangeArrowheads="1"/>
          </p:cNvSpPr>
          <p:nvPr/>
        </p:nvSpPr>
        <p:spPr bwMode="auto">
          <a:xfrm>
            <a:off x="1143000" y="1828800"/>
            <a:ext cx="7162800" cy="2800767"/>
          </a:xfrm>
          <a:prstGeom prst="rect">
            <a:avLst/>
          </a:prstGeom>
          <a:solidFill>
            <a:srgbClr val="DDDDDD">
              <a:alpha val="0"/>
            </a:srgb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endParaRPr lang="en-US" b="1" dirty="0"/>
          </a:p>
          <a:p>
            <a:pPr algn="ctr"/>
            <a:r>
              <a:rPr lang="en-US" sz="2000" b="1" spc="300" dirty="0">
                <a:latin typeface="Trebuchet MS" panose="020B0603020202020204" pitchFamily="34" charset="0"/>
              </a:rPr>
              <a:t>TGPEL Precision Engineering Limited</a:t>
            </a:r>
          </a:p>
          <a:p>
            <a:pPr algn="ctr"/>
            <a:r>
              <a:rPr lang="en-US" sz="2000" dirty="0"/>
              <a:t>A-27, Sector – 68, Noida- 201307, Uttar Pradesh, INDIA</a:t>
            </a:r>
          </a:p>
          <a:p>
            <a:pPr algn="ctr"/>
            <a:endParaRPr lang="en-US" sz="2000" dirty="0"/>
          </a:p>
          <a:p>
            <a:pPr algn="ctr"/>
            <a:r>
              <a:rPr lang="en-US" sz="2000" dirty="0" err="1"/>
              <a:t>Ph</a:t>
            </a:r>
            <a:r>
              <a:rPr lang="en-US" sz="2000" dirty="0"/>
              <a:t>: +91-120-5004205, 06</a:t>
            </a:r>
          </a:p>
          <a:p>
            <a:pPr algn="ctr"/>
            <a:r>
              <a:rPr lang="en-US" sz="2000" dirty="0"/>
              <a:t>Email: </a:t>
            </a:r>
            <a:r>
              <a:rPr lang="en-US" sz="2000" dirty="0">
                <a:hlinkClick r:id="rId2"/>
              </a:rPr>
              <a:t>enquiry_ped@timex.com</a:t>
            </a:r>
            <a:endParaRPr lang="en-US" sz="2000" dirty="0"/>
          </a:p>
          <a:p>
            <a:pPr algn="ctr"/>
            <a:r>
              <a:rPr lang="en-US" sz="2000" dirty="0"/>
              <a:t>Website: </a:t>
            </a:r>
            <a:r>
              <a:rPr lang="en-US" sz="2000" dirty="0">
                <a:hlinkClick r:id="rId3"/>
              </a:rPr>
              <a:t>www.tgpel.com</a:t>
            </a:r>
            <a:endParaRPr lang="en-US" sz="2000" dirty="0"/>
          </a:p>
          <a:p>
            <a:pPr algn="ctr"/>
            <a:endParaRPr lang="en-US" sz="2000" dirty="0"/>
          </a:p>
          <a:p>
            <a:pPr algn="just"/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304800" y="0"/>
            <a:ext cx="6629400" cy="609600"/>
          </a:xfrm>
        </p:spPr>
        <p:txBody>
          <a:bodyPr>
            <a:normAutofit fontScale="90000"/>
          </a:bodyPr>
          <a:lstStyle/>
          <a:p>
            <a:pPr algn="l"/>
            <a:r>
              <a:rPr lang="en-IN" sz="4000" u="sng" dirty="0"/>
              <a:t>Our Contacts.</a:t>
            </a:r>
          </a:p>
        </p:txBody>
      </p:sp>
    </p:spTree>
    <p:extLst>
      <p:ext uri="{BB962C8B-B14F-4D97-AF65-F5344CB8AC3E}">
        <p14:creationId xmlns:p14="http://schemas.microsoft.com/office/powerpoint/2010/main" val="1387134166"/>
      </p:ext>
    </p:extLst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700DA-7292-4B1A-ACD6-A0CAA3727AE5}" type="slidenum">
              <a:rPr lang="en-US" smtClean="0"/>
              <a:pPr/>
              <a:t>32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www.tgpel.com</a:t>
            </a:r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1447800" y="1859101"/>
            <a:ext cx="6019800" cy="3170099"/>
            <a:chOff x="1524000" y="1173301"/>
            <a:chExt cx="6019800" cy="3170099"/>
          </a:xfrm>
        </p:grpSpPr>
        <p:sp>
          <p:nvSpPr>
            <p:cNvPr id="8" name="Text Box 22"/>
            <p:cNvSpPr txBox="1">
              <a:spLocks noChangeArrowheads="1"/>
            </p:cNvSpPr>
            <p:nvPr/>
          </p:nvSpPr>
          <p:spPr bwMode="auto">
            <a:xfrm>
              <a:off x="1524000" y="1173301"/>
              <a:ext cx="6019800" cy="3170099"/>
            </a:xfrm>
            <a:prstGeom prst="rect">
              <a:avLst/>
            </a:prstGeom>
            <a:solidFill>
              <a:srgbClr val="DDDDDD">
                <a:alpha val="0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dirty="0"/>
                <a:t>THANK YOU !..</a:t>
              </a:r>
            </a:p>
            <a:p>
              <a:pPr algn="ctr"/>
              <a:endParaRPr lang="en-US" sz="3600" b="1" dirty="0"/>
            </a:p>
            <a:p>
              <a:pPr algn="ctr"/>
              <a:endParaRPr lang="en-US" sz="3600" b="1" dirty="0"/>
            </a:p>
            <a:p>
              <a:pPr algn="ctr"/>
              <a:endParaRPr lang="en-US" sz="3600" b="1" dirty="0"/>
            </a:p>
            <a:p>
              <a:pPr algn="ctr"/>
              <a:endParaRPr lang="en-US" b="1" dirty="0"/>
            </a:p>
            <a:p>
              <a:pPr algn="ctr"/>
              <a:r>
                <a:rPr lang="en-US" sz="2000" dirty="0"/>
                <a:t>(We look forward to your valuable business association)</a:t>
              </a:r>
              <a:endParaRPr lang="en-US" dirty="0"/>
            </a:p>
            <a:p>
              <a:pPr algn="ctr"/>
              <a:endParaRPr lang="en-US" dirty="0"/>
            </a:p>
          </p:txBody>
        </p:sp>
        <p:pic>
          <p:nvPicPr>
            <p:cNvPr id="12" name="Picture 2" descr="Image result for shake hand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8000" y="1820330"/>
              <a:ext cx="2870569" cy="19134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0"/>
            <a:ext cx="6781800" cy="609600"/>
          </a:xfrm>
        </p:spPr>
        <p:txBody>
          <a:bodyPr>
            <a:normAutofit fontScale="90000"/>
          </a:bodyPr>
          <a:lstStyle/>
          <a:p>
            <a:pPr algn="l"/>
            <a:r>
              <a:rPr lang="en-IN" sz="4000" u="sng" dirty="0"/>
              <a:t>Vision &amp; Quality Policy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700DA-7292-4B1A-ACD6-A0CAA3727AE5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1028" name="Picture 4" descr="Timex Group Business Units :: Hand Holding Globe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321447" y="1066800"/>
            <a:ext cx="2040753" cy="5181600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2417928" y="1263908"/>
            <a:ext cx="6345072" cy="48320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IN" b="1" dirty="0"/>
              <a:t>Our Vision</a:t>
            </a:r>
            <a:r>
              <a:rPr lang="en-IN" dirty="0"/>
              <a:t> </a:t>
            </a:r>
            <a:r>
              <a:rPr lang="en-IN" sz="1600" dirty="0"/>
              <a:t>at TGPEL is to be among the best organizations in Precision Tooling and Plastic Component segments in India.</a:t>
            </a:r>
          </a:p>
          <a:p>
            <a:pPr algn="just"/>
            <a:endParaRPr lang="en-IN" sz="1600" dirty="0"/>
          </a:p>
          <a:p>
            <a:pPr algn="just"/>
            <a:r>
              <a:rPr lang="en-IN" b="1" dirty="0"/>
              <a:t>Quality Policy</a:t>
            </a:r>
            <a:r>
              <a:rPr lang="en-IN" sz="1600" dirty="0"/>
              <a:t>:</a:t>
            </a:r>
          </a:p>
          <a:p>
            <a:pPr algn="just"/>
            <a:endParaRPr lang="en-IN" sz="1600" dirty="0"/>
          </a:p>
          <a:p>
            <a:pPr algn="just"/>
            <a:r>
              <a:rPr lang="en-IN" sz="1600" dirty="0"/>
              <a:t>We at TGPEL believe in providing products of the highest quality to ensure loyalty and long term customer satisfaction.</a:t>
            </a:r>
          </a:p>
          <a:p>
            <a:pPr algn="just"/>
            <a:endParaRPr lang="en-IN" sz="1600" dirty="0"/>
          </a:p>
          <a:p>
            <a:pPr algn="just"/>
            <a:r>
              <a:rPr lang="en-IN" sz="1600" dirty="0"/>
              <a:t>TGPEL will continually improve its processes and systems by involving everyone  in the organization and establishing quality objectives, taking into consideration customer requirements and future plans of the organization.</a:t>
            </a:r>
          </a:p>
          <a:p>
            <a:pPr algn="just"/>
            <a:endParaRPr lang="en-IN" sz="1600" dirty="0"/>
          </a:p>
          <a:p>
            <a:pPr algn="just"/>
            <a:r>
              <a:rPr lang="en-IN" sz="1600" dirty="0"/>
              <a:t>TGPEL will identify potential risks, evaluate the severity and take appropriate actions for risk mitigation to enhance business opportunity.</a:t>
            </a:r>
          </a:p>
          <a:p>
            <a:pPr algn="just"/>
            <a:endParaRPr lang="en-IN" sz="1600" dirty="0"/>
          </a:p>
          <a:p>
            <a:pPr algn="just"/>
            <a:r>
              <a:rPr lang="en-IN" sz="1600" dirty="0"/>
              <a:t>This policy shall be reviewed annually for its relevance and effectiveness to the changing needs of the customers and to satisfy applicable requirements.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www.tgpel.com</a:t>
            </a:r>
          </a:p>
        </p:txBody>
      </p:sp>
    </p:spTree>
    <p:extLst>
      <p:ext uri="{BB962C8B-B14F-4D97-AF65-F5344CB8AC3E}">
        <p14:creationId xmlns:p14="http://schemas.microsoft.com/office/powerpoint/2010/main" val="16100139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22" t="19791" r="24525" b="27052"/>
          <a:stretch/>
        </p:blipFill>
        <p:spPr bwMode="auto">
          <a:xfrm>
            <a:off x="281822" y="3200400"/>
            <a:ext cx="4518778" cy="320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0"/>
            <a:ext cx="6629400" cy="609600"/>
          </a:xfrm>
        </p:spPr>
        <p:txBody>
          <a:bodyPr>
            <a:normAutofit fontScale="90000"/>
          </a:bodyPr>
          <a:lstStyle/>
          <a:p>
            <a:pPr algn="l"/>
            <a:r>
              <a:rPr lang="en-IN" sz="4000" u="sng" dirty="0"/>
              <a:t>How to Reach Us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700DA-7292-4B1A-ACD6-A0CAA3727AE5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1028" name="Picture 4" descr="Image result for map of india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800600" y="1447800"/>
            <a:ext cx="4114800" cy="5029203"/>
          </a:xfrm>
          <a:prstGeom prst="rect">
            <a:avLst/>
          </a:prstGeom>
          <a:noFill/>
        </p:spPr>
      </p:pic>
      <p:sp>
        <p:nvSpPr>
          <p:cNvPr id="9" name="Diamond 8"/>
          <p:cNvSpPr/>
          <p:nvPr/>
        </p:nvSpPr>
        <p:spPr>
          <a:xfrm>
            <a:off x="6096000" y="2743200"/>
            <a:ext cx="152400" cy="152400"/>
          </a:xfrm>
          <a:prstGeom prst="diamond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15" name="Oval Callout 14"/>
          <p:cNvSpPr/>
          <p:nvPr/>
        </p:nvSpPr>
        <p:spPr>
          <a:xfrm>
            <a:off x="5715000" y="2590800"/>
            <a:ext cx="990600" cy="457200"/>
          </a:xfrm>
          <a:prstGeom prst="wedgeEllipseCallout">
            <a:avLst>
              <a:gd name="adj1" fmla="val -253035"/>
              <a:gd name="adj2" fmla="val 451847"/>
            </a:avLst>
          </a:prstGeom>
          <a:solidFill>
            <a:schemeClr val="accent1">
              <a:alpha val="1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20" name="Rectangle 8"/>
          <p:cNvSpPr>
            <a:spLocks noGrp="1" noChangeArrowheads="1"/>
          </p:cNvSpPr>
          <p:nvPr>
            <p:ph idx="1"/>
          </p:nvPr>
        </p:nvSpPr>
        <p:spPr>
          <a:xfrm>
            <a:off x="281822" y="1371600"/>
            <a:ext cx="3962400" cy="1524000"/>
          </a:xfrm>
          <a:solidFill>
            <a:srgbClr val="DDDDDD">
              <a:alpha val="0"/>
            </a:srgbClr>
          </a:solidFill>
        </p:spPr>
        <p:txBody>
          <a:bodyPr>
            <a:noAutofit/>
          </a:bodyPr>
          <a:lstStyle/>
          <a:p>
            <a:pPr algn="just">
              <a:lnSpc>
                <a:spcPct val="80000"/>
              </a:lnSpc>
            </a:pPr>
            <a:r>
              <a:rPr lang="en-US" sz="1800" dirty="0">
                <a:solidFill>
                  <a:srgbClr val="002060"/>
                </a:solidFill>
              </a:rPr>
              <a:t>35 Km from International Airport, New Delhi.</a:t>
            </a:r>
          </a:p>
          <a:p>
            <a:pPr algn="just">
              <a:lnSpc>
                <a:spcPct val="80000"/>
              </a:lnSpc>
            </a:pPr>
            <a:r>
              <a:rPr lang="en-US" sz="1800" dirty="0">
                <a:solidFill>
                  <a:srgbClr val="002060"/>
                </a:solidFill>
              </a:rPr>
              <a:t>26 Km from New Delhi Railway Station.</a:t>
            </a:r>
          </a:p>
          <a:p>
            <a:pPr algn="just">
              <a:lnSpc>
                <a:spcPct val="80000"/>
              </a:lnSpc>
            </a:pPr>
            <a:r>
              <a:rPr lang="en-US" sz="1800" dirty="0">
                <a:solidFill>
                  <a:srgbClr val="002060"/>
                </a:solidFill>
              </a:rPr>
              <a:t>5 Km from Noida City Centre Metro Station.</a:t>
            </a:r>
            <a:endParaRPr lang="en-US" sz="1200" dirty="0">
              <a:solidFill>
                <a:srgbClr val="002060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www.tgpel.com</a:t>
            </a:r>
            <a:endParaRPr lang="en-US" dirty="0"/>
          </a:p>
        </p:txBody>
      </p:sp>
    </p:spTree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700DA-7292-4B1A-ACD6-A0CAA3727AE5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9" name="Text Box 22"/>
          <p:cNvSpPr txBox="1">
            <a:spLocks noChangeArrowheads="1"/>
          </p:cNvSpPr>
          <p:nvPr/>
        </p:nvSpPr>
        <p:spPr bwMode="auto">
          <a:xfrm>
            <a:off x="2895600" y="1495485"/>
            <a:ext cx="5943600" cy="4524315"/>
          </a:xfrm>
          <a:prstGeom prst="rect">
            <a:avLst/>
          </a:prstGeom>
          <a:solidFill>
            <a:srgbClr val="DDDDDD">
              <a:alpha val="0"/>
            </a:srgb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  <a:buFontTx/>
              <a:buChar char="•"/>
            </a:pPr>
            <a:r>
              <a:rPr lang="en-US" dirty="0"/>
              <a:t>IATF 16949:2016 and ISO 9001:2015 Certified by TUV NORD. </a:t>
            </a:r>
          </a:p>
          <a:p>
            <a:pPr algn="just">
              <a:spcBef>
                <a:spcPct val="50000"/>
              </a:spcBef>
              <a:buFontTx/>
              <a:buChar char="•"/>
            </a:pPr>
            <a:r>
              <a:rPr lang="en-US" dirty="0"/>
              <a:t> Specializes in manufacturing of high precision injection moulds and production of injection molded components.</a:t>
            </a:r>
          </a:p>
          <a:p>
            <a:pPr algn="just">
              <a:spcBef>
                <a:spcPct val="50000"/>
              </a:spcBef>
              <a:buFontTx/>
              <a:buChar char="•"/>
            </a:pPr>
            <a:r>
              <a:rPr lang="en-US" dirty="0"/>
              <a:t>Qualified and experienced manpower from reputed institutes.      </a:t>
            </a:r>
          </a:p>
          <a:p>
            <a:pPr algn="just">
              <a:spcBef>
                <a:spcPct val="50000"/>
              </a:spcBef>
              <a:buFontTx/>
              <a:buChar char="•"/>
            </a:pPr>
            <a:r>
              <a:rPr lang="en-US" dirty="0"/>
              <a:t> Internationally competitive products with respect to      quality, cost, lead time and reliability.</a:t>
            </a:r>
          </a:p>
          <a:p>
            <a:pPr algn="just">
              <a:spcBef>
                <a:spcPct val="50000"/>
              </a:spcBef>
              <a:buFontTx/>
              <a:buChar char="•"/>
            </a:pPr>
            <a:r>
              <a:rPr lang="en-US" dirty="0"/>
              <a:t> Premium quality Tool steels, hardened through vacuum technology are used to enhance tool performance.</a:t>
            </a:r>
          </a:p>
          <a:p>
            <a:pPr algn="just">
              <a:spcBef>
                <a:spcPct val="50000"/>
              </a:spcBef>
              <a:buFontTx/>
              <a:buChar char="•"/>
            </a:pPr>
            <a:r>
              <a:rPr lang="en-US" dirty="0"/>
              <a:t> Critical machines installed in dust free and controlled environment.</a:t>
            </a:r>
          </a:p>
          <a:p>
            <a:pPr algn="just">
              <a:spcBef>
                <a:spcPct val="50000"/>
              </a:spcBef>
              <a:buFontTx/>
              <a:buChar char="•"/>
            </a:pPr>
            <a:r>
              <a:rPr lang="en-US" dirty="0"/>
              <a:t> Catering to Automotive, Electrical, Switchgear, Medical, Consumer Durables and FMCG segments in India and Abroad.</a:t>
            </a:r>
          </a:p>
        </p:txBody>
      </p:sp>
      <p:pic>
        <p:nvPicPr>
          <p:cNvPr id="8" name="Picture 24"/>
          <p:cNvPicPr>
            <a:picLocks noChangeAspect="1" noChangeArrowheads="1"/>
          </p:cNvPicPr>
          <p:nvPr/>
        </p:nvPicPr>
        <p:blipFill>
          <a:blip r:embed="rId2" cstate="email">
            <a:lum bright="20000" contrast="20000"/>
          </a:blip>
          <a:srcRect/>
          <a:stretch>
            <a:fillRect/>
          </a:stretch>
        </p:blipFill>
        <p:spPr bwMode="auto">
          <a:xfrm>
            <a:off x="533400" y="1219200"/>
            <a:ext cx="2209800" cy="49925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www.tgpel.com</a:t>
            </a:r>
            <a:endParaRPr lang="en-US" dirty="0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381000" y="0"/>
            <a:ext cx="6400800" cy="609600"/>
          </a:xfrm>
        </p:spPr>
        <p:txBody>
          <a:bodyPr>
            <a:normAutofit fontScale="90000"/>
          </a:bodyPr>
          <a:lstStyle/>
          <a:p>
            <a:pPr algn="l"/>
            <a:r>
              <a:rPr lang="en-IN" u="sng" dirty="0"/>
              <a:t>Overview</a:t>
            </a:r>
            <a:endParaRPr lang="en-IN" sz="3600" u="sng" dirty="0"/>
          </a:p>
        </p:txBody>
      </p:sp>
    </p:spTree>
    <p:extLst>
      <p:ext uri="{BB962C8B-B14F-4D97-AF65-F5344CB8AC3E}">
        <p14:creationId xmlns:p14="http://schemas.microsoft.com/office/powerpoint/2010/main" val="1982916094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www.tgpel.com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700DA-7292-4B1A-ACD6-A0CAA3727AE5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09581" y="0"/>
            <a:ext cx="5300619" cy="609600"/>
          </a:xfrm>
        </p:spPr>
        <p:txBody>
          <a:bodyPr>
            <a:noAutofit/>
          </a:bodyPr>
          <a:lstStyle/>
          <a:p>
            <a:pPr algn="l"/>
            <a:r>
              <a:rPr lang="en-IN" sz="3600" u="sng" dirty="0"/>
              <a:t>Offers Integrated Solutions</a:t>
            </a:r>
          </a:p>
        </p:txBody>
      </p:sp>
      <p:sp>
        <p:nvSpPr>
          <p:cNvPr id="7" name="Text Box 12"/>
          <p:cNvSpPr txBox="1">
            <a:spLocks noChangeArrowheads="1"/>
          </p:cNvSpPr>
          <p:nvPr/>
        </p:nvSpPr>
        <p:spPr bwMode="auto">
          <a:xfrm>
            <a:off x="152400" y="914400"/>
            <a:ext cx="8763000" cy="9144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50000"/>
              </a:spcBef>
            </a:pPr>
            <a:r>
              <a:rPr lang="en-US" dirty="0"/>
              <a:t>Reverse Engineering ---&gt; Design ---&gt; Prototypes ---&gt; Series Moulds ---&gt; Mass production ---&gt; Child Part Development ---&gt; Assembly ---&gt; Testing as per Customer Requirement.</a:t>
            </a:r>
          </a:p>
        </p:txBody>
      </p:sp>
      <p:pic>
        <p:nvPicPr>
          <p:cNvPr id="8" name="Picture 5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791200" y="4176215"/>
            <a:ext cx="990600" cy="16149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4513" y="4774405"/>
            <a:ext cx="700087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4824412"/>
            <a:ext cx="35242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2745559" y="4899302"/>
            <a:ext cx="3000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+</a:t>
            </a:r>
            <a:endParaRPr lang="en-IN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348769" y="4899302"/>
            <a:ext cx="3000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+</a:t>
            </a:r>
            <a:endParaRPr lang="en-IN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 flipV="1">
            <a:off x="3810000" y="5083968"/>
            <a:ext cx="461985" cy="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5378065" y="5788223"/>
            <a:ext cx="19050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N" sz="1400" dirty="0"/>
              <a:t>Pipe Inlet Assembly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863465" y="5775277"/>
            <a:ext cx="1216841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N" sz="1400" dirty="0"/>
              <a:t>Spring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524000" y="5775277"/>
            <a:ext cx="1216841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N" sz="1400" dirty="0"/>
              <a:t>Flapper</a:t>
            </a:r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975"/>
          <a:stretch/>
        </p:blipFill>
        <p:spPr bwMode="auto">
          <a:xfrm>
            <a:off x="4343401" y="4343400"/>
            <a:ext cx="1317038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207587"/>
            <a:ext cx="795980" cy="15607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185382" y="5768285"/>
            <a:ext cx="1216841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N" sz="1400" dirty="0"/>
              <a:t>Pipe Inlet</a:t>
            </a:r>
          </a:p>
        </p:txBody>
      </p:sp>
      <p:pic>
        <p:nvPicPr>
          <p:cNvPr id="22" name="Picture 2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47" b="15164"/>
          <a:stretch/>
        </p:blipFill>
        <p:spPr bwMode="auto">
          <a:xfrm>
            <a:off x="7301826" y="4382316"/>
            <a:ext cx="1613574" cy="1370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3" name="Straight Arrow Connector 22"/>
          <p:cNvCxnSpPr/>
          <p:nvPr/>
        </p:nvCxnSpPr>
        <p:spPr>
          <a:xfrm>
            <a:off x="6781800" y="5067371"/>
            <a:ext cx="45720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7391400" y="5788223"/>
            <a:ext cx="1534236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N" sz="1400" dirty="0"/>
              <a:t>Testing</a:t>
            </a:r>
          </a:p>
        </p:txBody>
      </p:sp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9570" y="2372250"/>
            <a:ext cx="904830" cy="11403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406" y="2381632"/>
            <a:ext cx="1037366" cy="1105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3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7148" y="2359259"/>
            <a:ext cx="488451" cy="114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3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7131787" y="1981200"/>
            <a:ext cx="793013" cy="1595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TextBox 29"/>
          <p:cNvSpPr txBox="1"/>
          <p:nvPr/>
        </p:nvSpPr>
        <p:spPr>
          <a:xfrm>
            <a:off x="6477000" y="3654623"/>
            <a:ext cx="19050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N" sz="1400" dirty="0"/>
              <a:t>Casing Cap Assembly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3563050" y="3653064"/>
            <a:ext cx="1412127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N" sz="1400" dirty="0"/>
              <a:t>Cap </a:t>
            </a:r>
            <a:r>
              <a:rPr lang="en-IN" sz="1400" dirty="0" err="1"/>
              <a:t>assy</a:t>
            </a:r>
            <a:r>
              <a:rPr lang="en-IN" sz="1400" dirty="0"/>
              <a:t> insert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954962" y="3662206"/>
            <a:ext cx="1216841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N" sz="1400" dirty="0"/>
              <a:t>Guide Pipe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28600" y="3657600"/>
            <a:ext cx="1216841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N" sz="1400" dirty="0"/>
              <a:t>Casing Cap</a:t>
            </a:r>
          </a:p>
        </p:txBody>
      </p:sp>
      <p:sp>
        <p:nvSpPr>
          <p:cNvPr id="35" name="Rectangle 34"/>
          <p:cNvSpPr/>
          <p:nvPr/>
        </p:nvSpPr>
        <p:spPr>
          <a:xfrm>
            <a:off x="1752600" y="2743730"/>
            <a:ext cx="3000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+</a:t>
            </a:r>
            <a:endParaRPr lang="en-IN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3171803" y="2757770"/>
            <a:ext cx="3000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+</a:t>
            </a:r>
            <a:endParaRPr lang="en-IN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cxnSp>
        <p:nvCxnSpPr>
          <p:cNvPr id="37" name="Straight Arrow Connector 36"/>
          <p:cNvCxnSpPr/>
          <p:nvPr/>
        </p:nvCxnSpPr>
        <p:spPr>
          <a:xfrm flipV="1">
            <a:off x="4953000" y="2948869"/>
            <a:ext cx="1676400" cy="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3459630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86734" y="4267200"/>
            <a:ext cx="2628666" cy="20174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0" name="Picture 8" descr="Image result for mould designin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246320" y="3962400"/>
            <a:ext cx="1773480" cy="1108425"/>
          </a:xfrm>
          <a:prstGeom prst="rect">
            <a:avLst/>
          </a:prstGeom>
          <a:noFill/>
        </p:spPr>
      </p:pic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8245" y="4917063"/>
            <a:ext cx="1729791" cy="1534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www.tgpel.com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0"/>
            <a:ext cx="6553200" cy="609600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l"/>
            <a:r>
              <a:rPr lang="en-IN" u="sng" dirty="0"/>
              <a:t>Design Capability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700DA-7292-4B1A-ACD6-A0CAA3727AE5}" type="slidenum">
              <a:rPr lang="en-US" smtClean="0"/>
              <a:pPr/>
              <a:t>8</a:t>
            </a:fld>
            <a:endParaRPr lang="en-US" dirty="0"/>
          </a:p>
        </p:txBody>
      </p:sp>
      <p:cxnSp>
        <p:nvCxnSpPr>
          <p:cNvPr id="11" name="Straight Connector 10"/>
          <p:cNvCxnSpPr/>
          <p:nvPr/>
        </p:nvCxnSpPr>
        <p:spPr>
          <a:xfrm>
            <a:off x="5105400" y="762000"/>
            <a:ext cx="0" cy="3187209"/>
          </a:xfrm>
          <a:prstGeom prst="line">
            <a:avLst/>
          </a:prstGeom>
          <a:ln w="22225" cmpd="dbl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Box 22"/>
          <p:cNvSpPr txBox="1">
            <a:spLocks noChangeArrowheads="1"/>
          </p:cNvSpPr>
          <p:nvPr/>
        </p:nvSpPr>
        <p:spPr bwMode="auto">
          <a:xfrm>
            <a:off x="5133060" y="886123"/>
            <a:ext cx="3782340" cy="2923877"/>
          </a:xfrm>
          <a:prstGeom prst="rect">
            <a:avLst/>
          </a:prstGeom>
          <a:solidFill>
            <a:srgbClr val="DDDDDD">
              <a:alpha val="0"/>
            </a:srgb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80000"/>
              <a:buFont typeface="Times New Roman" pitchFamily="18" charset="0"/>
              <a:buNone/>
            </a:pPr>
            <a:r>
              <a:rPr lang="en-US" sz="1600" b="1" dirty="0"/>
              <a:t>CAD/CAM: NX 11 </a:t>
            </a:r>
            <a:r>
              <a:rPr lang="en-US" sz="1400" dirty="0"/>
              <a:t>(Formerly </a:t>
            </a:r>
            <a:r>
              <a:rPr lang="en-US" sz="1400" dirty="0" err="1"/>
              <a:t>Unigraphics</a:t>
            </a:r>
            <a:r>
              <a:rPr lang="en-US" sz="1400" dirty="0"/>
              <a:t>) </a:t>
            </a:r>
          </a:p>
          <a:p>
            <a:pPr marL="285750" indent="-285750" algn="just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600" dirty="0"/>
              <a:t>Multi station designer and manufacturing bundle with gateway, free form modeling, Solid modeling (3D CAD), 2D Exchange, Assembly, Translator and Mould wizard.</a:t>
            </a:r>
          </a:p>
          <a:p>
            <a:pPr algn="just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80000"/>
              <a:buFont typeface="Times New Roman" pitchFamily="18" charset="0"/>
              <a:buNone/>
            </a:pPr>
            <a:r>
              <a:rPr lang="en-US" sz="1600" b="1" dirty="0"/>
              <a:t>Reverse Engineering</a:t>
            </a:r>
          </a:p>
          <a:p>
            <a:pPr algn="just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80000"/>
              <a:buFont typeface="Times New Roman" pitchFamily="18" charset="0"/>
              <a:buNone/>
            </a:pPr>
            <a:r>
              <a:rPr lang="en-US" sz="1600" b="1" dirty="0"/>
              <a:t>Auto CAD</a:t>
            </a:r>
          </a:p>
          <a:p>
            <a:pPr algn="just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80000"/>
              <a:buFont typeface="Times New Roman" pitchFamily="18" charset="0"/>
              <a:buNone/>
            </a:pPr>
            <a:r>
              <a:rPr lang="en-US" sz="1600" b="1" dirty="0"/>
              <a:t>Colour printing facility up to A0 size</a:t>
            </a:r>
          </a:p>
          <a:p>
            <a:pPr algn="just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80000"/>
              <a:buFont typeface="Times New Roman" pitchFamily="18" charset="0"/>
              <a:buNone/>
            </a:pPr>
            <a:r>
              <a:rPr lang="en-US" sz="1600" b="1" dirty="0"/>
              <a:t>Mold Flow</a:t>
            </a:r>
            <a:endParaRPr lang="en-US" sz="1600" dirty="0"/>
          </a:p>
          <a:p>
            <a:pPr marL="171450" indent="-171450" algn="just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200" dirty="0"/>
              <a:t>Approved sources for mold flow on customer specific requirements.</a:t>
            </a:r>
            <a:endParaRPr lang="en-US" sz="1200" b="1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" y="838200"/>
            <a:ext cx="4598908" cy="30700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6288722-4A80-4C4A-BF39-CA7EE7D69DE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194" y="5105187"/>
            <a:ext cx="1971405" cy="153397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8DE90BF-D1D7-4F35-9892-4AA57DDE16C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5009" y="5407075"/>
            <a:ext cx="2186991" cy="1069925"/>
          </a:xfrm>
          <a:prstGeom prst="rect">
            <a:avLst/>
          </a:prstGeom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09627" y="4025622"/>
            <a:ext cx="1923973" cy="11559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385009" y="4051671"/>
            <a:ext cx="1478555" cy="12242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4" name="Straight Connector 23"/>
          <p:cNvCxnSpPr/>
          <p:nvPr/>
        </p:nvCxnSpPr>
        <p:spPr>
          <a:xfrm>
            <a:off x="76200" y="3962400"/>
            <a:ext cx="8915400" cy="0"/>
          </a:xfrm>
          <a:prstGeom prst="line">
            <a:avLst/>
          </a:prstGeom>
          <a:ln w="22225" cmpd="dbl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0"/>
            <a:ext cx="6096000" cy="609600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l"/>
            <a:r>
              <a:rPr lang="en-IN" u="sng" dirty="0"/>
              <a:t>Tooling Facility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700DA-7292-4B1A-ACD6-A0CAA3727AE5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6" name="Picture 9" descr="DSC08582.JPG"/>
          <p:cNvPicPr>
            <a:picLocks noChangeAspect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304800" y="1524000"/>
            <a:ext cx="2710226" cy="18469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9" descr="DSC03282.JPG"/>
          <p:cNvPicPr>
            <a:picLocks noChangeAspect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304800" y="4038600"/>
            <a:ext cx="2678107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1" name="Straight Connector 10"/>
          <p:cNvCxnSpPr/>
          <p:nvPr/>
        </p:nvCxnSpPr>
        <p:spPr>
          <a:xfrm>
            <a:off x="76200" y="3733800"/>
            <a:ext cx="8915400" cy="0"/>
          </a:xfrm>
          <a:prstGeom prst="line">
            <a:avLst/>
          </a:prstGeom>
          <a:ln w="22225" cmpd="dbl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3200400" y="1524000"/>
            <a:ext cx="400110" cy="1828800"/>
          </a:xfrm>
          <a:prstGeom prst="rect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vert270" wrap="square" rtlCol="0" anchor="ctr">
            <a:spAutoFit/>
          </a:bodyPr>
          <a:lstStyle/>
          <a:p>
            <a:pPr algn="ctr"/>
            <a:r>
              <a:rPr lang="en-IN" sz="1400" b="1" dirty="0"/>
              <a:t>CNC Milling M/c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200400" y="4038600"/>
            <a:ext cx="400110" cy="1828800"/>
          </a:xfrm>
          <a:prstGeom prst="rect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vert270" wrap="square" rtlCol="0" anchor="ctr">
            <a:spAutoFit/>
          </a:bodyPr>
          <a:lstStyle/>
          <a:p>
            <a:pPr algn="ctr"/>
            <a:r>
              <a:rPr lang="en-IN" sz="1400" b="1" dirty="0"/>
              <a:t>Wire Cut  M/c</a:t>
            </a:r>
          </a:p>
        </p:txBody>
      </p:sp>
      <p:sp>
        <p:nvSpPr>
          <p:cNvPr id="14" name="Text Box 22"/>
          <p:cNvSpPr txBox="1">
            <a:spLocks noChangeArrowheads="1"/>
          </p:cNvSpPr>
          <p:nvPr/>
        </p:nvSpPr>
        <p:spPr bwMode="auto">
          <a:xfrm>
            <a:off x="3886200" y="1524000"/>
            <a:ext cx="4724400" cy="1892826"/>
          </a:xfrm>
          <a:prstGeom prst="rect">
            <a:avLst/>
          </a:prstGeom>
          <a:solidFill>
            <a:srgbClr val="DDDDDD">
              <a:alpha val="0"/>
            </a:srgb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b="1" dirty="0"/>
              <a:t>DMC 63 V</a:t>
            </a:r>
            <a:r>
              <a:rPr lang="en-US" dirty="0"/>
              <a:t> ,Germany.</a:t>
            </a:r>
          </a:p>
          <a:p>
            <a:pPr algn="just">
              <a:spcBef>
                <a:spcPct val="50000"/>
              </a:spcBef>
            </a:pPr>
            <a:r>
              <a:rPr lang="en-US" b="1" dirty="0"/>
              <a:t>MAHO</a:t>
            </a:r>
            <a:r>
              <a:rPr lang="en-US" dirty="0"/>
              <a:t> </a:t>
            </a:r>
            <a:r>
              <a:rPr lang="en-US" b="1" dirty="0"/>
              <a:t>630,</a:t>
            </a:r>
            <a:r>
              <a:rPr lang="en-US" dirty="0"/>
              <a:t>Germany.</a:t>
            </a:r>
          </a:p>
          <a:p>
            <a:pPr algn="just">
              <a:spcBef>
                <a:spcPct val="50000"/>
              </a:spcBef>
            </a:pPr>
            <a:r>
              <a:rPr lang="en-US" b="1" dirty="0"/>
              <a:t>MAKINO,S-33</a:t>
            </a:r>
            <a:r>
              <a:rPr lang="en-US" dirty="0"/>
              <a:t>,Singapore.</a:t>
            </a:r>
          </a:p>
          <a:p>
            <a:pPr algn="just">
              <a:spcBef>
                <a:spcPct val="50000"/>
              </a:spcBef>
            </a:pPr>
            <a:r>
              <a:rPr lang="en-US" b="1" dirty="0"/>
              <a:t>HASS,VF1 and Super Mini Mill</a:t>
            </a:r>
            <a:r>
              <a:rPr lang="en-US" dirty="0"/>
              <a:t>,USA. Rpm Range-4000 to 15000 with Graphite milling facility.</a:t>
            </a:r>
          </a:p>
        </p:txBody>
      </p:sp>
      <p:sp>
        <p:nvSpPr>
          <p:cNvPr id="15" name="Text Box 22"/>
          <p:cNvSpPr txBox="1">
            <a:spLocks noChangeArrowheads="1"/>
          </p:cNvSpPr>
          <p:nvPr/>
        </p:nvSpPr>
        <p:spPr bwMode="auto">
          <a:xfrm>
            <a:off x="3886200" y="4050774"/>
            <a:ext cx="4724400" cy="1631216"/>
          </a:xfrm>
          <a:prstGeom prst="rect">
            <a:avLst/>
          </a:prstGeom>
          <a:solidFill>
            <a:srgbClr val="DDDDDD">
              <a:alpha val="0"/>
            </a:srgb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/>
              <a:t>FANUC ROBOCUT Alfa - 1iC,Japan</a:t>
            </a:r>
            <a:r>
              <a:rPr lang="en-US" dirty="0"/>
              <a:t> </a:t>
            </a:r>
            <a:r>
              <a:rPr lang="en-US" sz="1400" dirty="0"/>
              <a:t>(5axis submerged with AWF with CNC Control)</a:t>
            </a:r>
            <a:endParaRPr lang="en-US" dirty="0"/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b="1" dirty="0"/>
              <a:t>FANUC ROBOCUT Alfa - 0iD,Japan</a:t>
            </a:r>
            <a:r>
              <a:rPr lang="en-US" dirty="0"/>
              <a:t> </a:t>
            </a:r>
            <a:r>
              <a:rPr lang="en-US" sz="1400" dirty="0"/>
              <a:t>(5 axis submerged with AWF with CNC Control)</a:t>
            </a:r>
            <a:endParaRPr lang="en-US" dirty="0"/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b="1" dirty="0"/>
              <a:t>SODICK AG 400L, Japan</a:t>
            </a:r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www.tgpel.com</a:t>
            </a:r>
            <a:endParaRPr lang="en-US" dirty="0"/>
          </a:p>
        </p:txBody>
      </p:sp>
    </p:spTree>
  </p:cSld>
  <p:clrMapOvr>
    <a:masterClrMapping/>
  </p:clrMapOvr>
  <p:transition/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solidFill>
          <a:srgbClr val="92D050"/>
        </a:solidFill>
      </a:spPr>
      <a:bodyPr wrap="square" rtlCol="0">
        <a:spAutoFit/>
      </a:bodyPr>
      <a:lstStyle>
        <a:defPPr>
          <a:defRPr sz="1400" dirty="0" smtClean="0"/>
        </a:defPPr>
      </a:lstStyle>
      <a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a:style>
    </a:txDef>
  </a:objectDefaults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9589</TotalTime>
  <Words>2544</Words>
  <Application>Microsoft Office PowerPoint</Application>
  <PresentationFormat>On-screen Show (4:3)</PresentationFormat>
  <Paragraphs>418</Paragraphs>
  <Slides>32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32</vt:i4>
      </vt:variant>
    </vt:vector>
  </HeadingPairs>
  <TitlesOfParts>
    <vt:vector size="40" baseType="lpstr">
      <vt:lpstr>Arial</vt:lpstr>
      <vt:lpstr>Calibri</vt:lpstr>
      <vt:lpstr>Garamond</vt:lpstr>
      <vt:lpstr>Times New Roman</vt:lpstr>
      <vt:lpstr>Trebuchet MS</vt:lpstr>
      <vt:lpstr>Wingdings</vt:lpstr>
      <vt:lpstr>Office Theme</vt:lpstr>
      <vt:lpstr>Custom Design</vt:lpstr>
      <vt:lpstr>PowerPoint Presentation</vt:lpstr>
      <vt:lpstr>PowerPoint Presentation</vt:lpstr>
      <vt:lpstr>PowerPoint Presentation</vt:lpstr>
      <vt:lpstr>Vision &amp; Quality Policy</vt:lpstr>
      <vt:lpstr>How to Reach Us</vt:lpstr>
      <vt:lpstr>Overview</vt:lpstr>
      <vt:lpstr>Offers Integrated Solutions</vt:lpstr>
      <vt:lpstr>Design Capability</vt:lpstr>
      <vt:lpstr>Tooling Facility</vt:lpstr>
      <vt:lpstr>PowerPoint Presentation</vt:lpstr>
      <vt:lpstr>Tooling Facility</vt:lpstr>
      <vt:lpstr>Tooling Facility</vt:lpstr>
      <vt:lpstr>Inspection Facility</vt:lpstr>
      <vt:lpstr>PowerPoint Presentation</vt:lpstr>
      <vt:lpstr>Injection Moulding Facility</vt:lpstr>
      <vt:lpstr>Moulding Capability</vt:lpstr>
      <vt:lpstr>Material Processed</vt:lpstr>
      <vt:lpstr>PowerPoint Presentation</vt:lpstr>
      <vt:lpstr>Competitive advantage</vt:lpstr>
      <vt:lpstr>Esteemed Customers</vt:lpstr>
      <vt:lpstr>Injection Moulds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Medical Parts</vt:lpstr>
      <vt:lpstr>Our Contacts.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Renjith</dc:creator>
  <cp:lastModifiedBy>Admin</cp:lastModifiedBy>
  <cp:revision>1429</cp:revision>
  <dcterms:created xsi:type="dcterms:W3CDTF">2013-04-07T11:34:12Z</dcterms:created>
  <dcterms:modified xsi:type="dcterms:W3CDTF">2023-12-27T05:47:13Z</dcterms:modified>
</cp:coreProperties>
</file>